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72"/>
  </p:notesMasterIdLst>
  <p:handoutMasterIdLst>
    <p:handoutMasterId r:id="rId73"/>
  </p:handoutMasterIdLst>
  <p:sldIdLst>
    <p:sldId id="256" r:id="rId4"/>
    <p:sldId id="260" r:id="rId5"/>
    <p:sldId id="370" r:id="rId6"/>
    <p:sldId id="371" r:id="rId7"/>
    <p:sldId id="372" r:id="rId8"/>
    <p:sldId id="261" r:id="rId9"/>
    <p:sldId id="373"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402" r:id="rId29"/>
    <p:sldId id="398" r:id="rId30"/>
    <p:sldId id="396" r:id="rId31"/>
    <p:sldId id="399" r:id="rId32"/>
    <p:sldId id="401" r:id="rId33"/>
    <p:sldId id="400" r:id="rId34"/>
    <p:sldId id="397" r:id="rId35"/>
    <p:sldId id="403" r:id="rId36"/>
    <p:sldId id="404" r:id="rId37"/>
    <p:sldId id="405" r:id="rId38"/>
    <p:sldId id="406" r:id="rId39"/>
    <p:sldId id="369" r:id="rId40"/>
    <p:sldId id="378" r:id="rId41"/>
    <p:sldId id="386" r:id="rId42"/>
    <p:sldId id="388" r:id="rId43"/>
    <p:sldId id="387" r:id="rId44"/>
    <p:sldId id="392" r:id="rId45"/>
    <p:sldId id="389" r:id="rId46"/>
    <p:sldId id="390" r:id="rId47"/>
    <p:sldId id="391" r:id="rId48"/>
    <p:sldId id="393" r:id="rId49"/>
    <p:sldId id="297" r:id="rId50"/>
    <p:sldId id="298" r:id="rId51"/>
    <p:sldId id="311" r:id="rId52"/>
    <p:sldId id="301" r:id="rId53"/>
    <p:sldId id="302" r:id="rId54"/>
    <p:sldId id="362" r:id="rId55"/>
    <p:sldId id="361" r:id="rId56"/>
    <p:sldId id="299" r:id="rId57"/>
    <p:sldId id="313" r:id="rId58"/>
    <p:sldId id="316" r:id="rId59"/>
    <p:sldId id="318" r:id="rId60"/>
    <p:sldId id="317" r:id="rId61"/>
    <p:sldId id="323" r:id="rId62"/>
    <p:sldId id="322" r:id="rId63"/>
    <p:sldId id="325" r:id="rId64"/>
    <p:sldId id="324" r:id="rId65"/>
    <p:sldId id="320" r:id="rId66"/>
    <p:sldId id="321" r:id="rId67"/>
    <p:sldId id="319" r:id="rId68"/>
    <p:sldId id="332" r:id="rId69"/>
    <p:sldId id="407" r:id="rId70"/>
    <p:sldId id="27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261"/>
            <p14:sldId id="373"/>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ASA" id="{2EF06E13-5A9C-4594-8D0E-7932EB0CE0B2}">
          <p14:sldIdLst>
            <p14:sldId id="402"/>
            <p14:sldId id="398"/>
            <p14:sldId id="396"/>
            <p14:sldId id="399"/>
            <p14:sldId id="401"/>
            <p14:sldId id="400"/>
          </p14:sldIdLst>
        </p14:section>
        <p14:section name="AF" id="{613C8380-2296-4AFA-902C-20BC7B04D1BF}">
          <p14:sldIdLst>
            <p14:sldId id="397"/>
            <p14:sldId id="403"/>
            <p14:sldId id="404"/>
            <p14:sldId id="405"/>
            <p14:sldId id="406"/>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01"/>
            <p14:sldId id="302"/>
            <p14:sldId id="362"/>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 id="40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151" autoAdjust="0"/>
  </p:normalViewPr>
  <p:slideViewPr>
    <p:cSldViewPr snapToGrid="0">
      <p:cViewPr varScale="1">
        <p:scale>
          <a:sx n="80" d="100"/>
          <a:sy n="80" d="100"/>
        </p:scale>
        <p:origin x="307" y="67"/>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33</a:t>
            </a:fld>
            <a:endParaRPr lang="en-US"/>
          </a:p>
        </p:txBody>
      </p:sp>
    </p:spTree>
    <p:extLst>
      <p:ext uri="{BB962C8B-B14F-4D97-AF65-F5344CB8AC3E}">
        <p14:creationId xmlns:p14="http://schemas.microsoft.com/office/powerpoint/2010/main" val="110878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91243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35</a:t>
            </a:fld>
            <a:endParaRPr lang="en-US"/>
          </a:p>
        </p:txBody>
      </p:sp>
    </p:spTree>
    <p:extLst>
      <p:ext uri="{BB962C8B-B14F-4D97-AF65-F5344CB8AC3E}">
        <p14:creationId xmlns:p14="http://schemas.microsoft.com/office/powerpoint/2010/main" val="96291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142827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47</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49</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wyglada</a:t>
            </a:r>
            <a:r>
              <a:rPr lang="en-GB" dirty="0"/>
              <a:t> u-SQL</a:t>
            </a:r>
          </a:p>
          <a:p>
            <a:r>
              <a:rPr lang="en-GB" dirty="0"/>
              <a:t>Problem </a:t>
            </a:r>
          </a:p>
          <a:p>
            <a:r>
              <a:rPr lang="en-GB" dirty="0" err="1"/>
              <a:t>Jeden</a:t>
            </a:r>
            <a:r>
              <a:rPr lang="en-GB" dirty="0"/>
              <a:t> </a:t>
            </a:r>
            <a:r>
              <a:rPr lang="en-GB" dirty="0" err="1"/>
              <a:t>rowset</a:t>
            </a:r>
            <a:r>
              <a:rPr lang="en-GB" dirty="0"/>
              <a:t> </a:t>
            </a:r>
            <a:r>
              <a:rPr lang="en-GB" dirty="0" err="1"/>
              <a:t>mozemy</a:t>
            </a:r>
            <a:r>
              <a:rPr lang="en-GB" dirty="0"/>
              <a:t> </a:t>
            </a:r>
            <a:r>
              <a:rPr lang="en-GB" dirty="0" err="1"/>
              <a:t>byc</a:t>
            </a:r>
            <a:r>
              <a:rPr lang="en-GB" dirty="0"/>
              <a:t> </a:t>
            </a:r>
            <a:r>
              <a:rPr lang="en-GB" dirty="0" err="1"/>
              <a:t>zapisany</a:t>
            </a:r>
            <a:r>
              <a:rPr lang="en-GB" dirty="0"/>
              <a:t> do </a:t>
            </a:r>
            <a:r>
              <a:rPr lang="en-GB" dirty="0" err="1"/>
              <a:t>jednego</a:t>
            </a:r>
            <a:r>
              <a:rPr lang="en-GB" dirty="0"/>
              <a:t> </a:t>
            </a:r>
            <a:r>
              <a:rPr lang="en-GB" dirty="0" err="1"/>
              <a:t>pliku</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50</a:t>
            </a:fld>
            <a:endParaRPr lang="en-US"/>
          </a:p>
        </p:txBody>
      </p:sp>
    </p:spTree>
    <p:extLst>
      <p:ext uri="{BB962C8B-B14F-4D97-AF65-F5344CB8AC3E}">
        <p14:creationId xmlns:p14="http://schemas.microsoft.com/office/powerpoint/2010/main" val="1444186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51</a:t>
            </a:fld>
            <a:endParaRPr lang="en-US"/>
          </a:p>
        </p:txBody>
      </p:sp>
    </p:spTree>
    <p:extLst>
      <p:ext uri="{BB962C8B-B14F-4D97-AF65-F5344CB8AC3E}">
        <p14:creationId xmlns:p14="http://schemas.microsoft.com/office/powerpoint/2010/main" val="394849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331106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53</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54</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55</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56</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58</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59</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60</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62</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66</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67</a:t>
            </a:fld>
            <a:endParaRPr lang="en-US"/>
          </a:p>
        </p:txBody>
      </p:sp>
    </p:spTree>
    <p:extLst>
      <p:ext uri="{BB962C8B-B14F-4D97-AF65-F5344CB8AC3E}">
        <p14:creationId xmlns:p14="http://schemas.microsoft.com/office/powerpoint/2010/main" val="212683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Dziekuje</a:t>
            </a:r>
            <a:r>
              <a:rPr lang="en-GB" dirty="0"/>
              <a:t> za </a:t>
            </a:r>
            <a:r>
              <a:rPr lang="en-GB" dirty="0" err="1"/>
              <a:t>uwage</a:t>
            </a:r>
            <a:endParaRPr lang="en-GB" dirty="0"/>
          </a:p>
          <a:p>
            <a:r>
              <a:rPr lang="en-GB" dirty="0" err="1"/>
              <a:t>Jesli</a:t>
            </a:r>
            <a:r>
              <a:rPr lang="en-GB" dirty="0"/>
              <a:t> </a:t>
            </a:r>
            <a:r>
              <a:rPr lang="en-GB" dirty="0" err="1"/>
              <a:t>ktos</a:t>
            </a:r>
            <a:r>
              <a:rPr lang="en-GB" dirty="0"/>
              <a:t> ma </a:t>
            </a:r>
            <a:r>
              <a:rPr lang="en-GB" dirty="0" err="1"/>
              <a:t>jakies</a:t>
            </a:r>
            <a:r>
              <a:rPr lang="en-GB" dirty="0"/>
              <a:t> </a:t>
            </a:r>
            <a:r>
              <a:rPr lang="en-GB" dirty="0" err="1"/>
              <a:t>pytania</a:t>
            </a:r>
            <a:r>
              <a:rPr lang="en-GB" dirty="0"/>
              <a:t> to </a:t>
            </a:r>
            <a:r>
              <a:rPr lang="en-GB" dirty="0" err="1"/>
              <a:t>mozna</a:t>
            </a:r>
            <a:r>
              <a:rPr lang="en-GB" dirty="0"/>
              <a:t> </a:t>
            </a:r>
            <a:r>
              <a:rPr lang="en-GB" dirty="0" err="1"/>
              <a:t>mnie</a:t>
            </a:r>
            <a:r>
              <a:rPr lang="en-GB" dirty="0"/>
              <a:t> </a:t>
            </a:r>
            <a:r>
              <a:rPr lang="en-GB" dirty="0" err="1"/>
              <a:t>probowac</a:t>
            </a:r>
            <a:r>
              <a:rPr lang="en-GB" dirty="0"/>
              <a:t> </a:t>
            </a:r>
            <a:r>
              <a:rPr lang="en-GB" dirty="0" err="1"/>
              <a:t>lapac</a:t>
            </a:r>
            <a:r>
              <a:rPr lang="en-GB" dirty="0"/>
              <a:t> w </a:t>
            </a:r>
            <a:r>
              <a:rPr lang="en-GB" dirty="0" err="1"/>
              <a:t>przerwie</a:t>
            </a:r>
            <a:endParaRPr lang="en-GB" dirty="0"/>
          </a:p>
          <a:p>
            <a:r>
              <a:rPr lang="en-GB" dirty="0" err="1"/>
              <a:t>Jeszcze</a:t>
            </a:r>
            <a:r>
              <a:rPr lang="en-GB" dirty="0"/>
              <a:t> </a:t>
            </a:r>
            <a:r>
              <a:rPr lang="en-GB" dirty="0" err="1"/>
              <a:t>jedna</a:t>
            </a:r>
            <a:r>
              <a:rPr lang="en-GB" dirty="0"/>
              <a:t> </a:t>
            </a:r>
            <a:r>
              <a:rPr lang="en-GB" dirty="0" err="1"/>
              <a:t>rzecz</a:t>
            </a:r>
            <a:r>
              <a:rPr lang="en-GB" dirty="0"/>
              <a:t>, </a:t>
            </a:r>
            <a:r>
              <a:rPr lang="en-GB" dirty="0" err="1"/>
              <a:t>korzystajac</a:t>
            </a:r>
            <a:r>
              <a:rPr lang="en-GB" dirty="0"/>
              <a:t> z </a:t>
            </a:r>
            <a:r>
              <a:rPr lang="en-GB" dirty="0" err="1"/>
              <a:t>okacji</a:t>
            </a:r>
            <a:r>
              <a:rPr lang="en-GB" dirty="0"/>
              <a:t> </a:t>
            </a:r>
            <a:r>
              <a:rPr lang="en-GB" dirty="0" err="1"/>
              <a:t>chcialbym</a:t>
            </a:r>
            <a:r>
              <a:rPr lang="en-GB" dirty="0"/>
              <a:t> </a:t>
            </a:r>
            <a:r>
              <a:rPr lang="en-GB" dirty="0" err="1"/>
              <a:t>poinformowac</a:t>
            </a:r>
            <a:r>
              <a:rPr lang="en-GB" dirty="0"/>
              <a:t> o </a:t>
            </a:r>
            <a:r>
              <a:rPr lang="en-GB" dirty="0" err="1"/>
              <a:t>warsztatch</a:t>
            </a:r>
            <a:r>
              <a:rPr lang="en-GB" dirty="0"/>
              <a:t> </a:t>
            </a:r>
            <a:r>
              <a:rPr lang="en-GB" dirty="0" err="1"/>
              <a:t>organizowanych</a:t>
            </a:r>
            <a:r>
              <a:rPr lang="en-GB" dirty="0"/>
              <a:t> </a:t>
            </a:r>
            <a:r>
              <a:rPr lang="en-GB" dirty="0" err="1"/>
              <a:t>przez</a:t>
            </a:r>
            <a:r>
              <a:rPr lang="en-GB" dirty="0"/>
              <a:t> </a:t>
            </a:r>
            <a:r>
              <a:rPr lang="en-GB" dirty="0" err="1"/>
              <a:t>stowarzyszenie</a:t>
            </a:r>
            <a:r>
              <a:rPr lang="en-GB" dirty="0"/>
              <a:t> Gruba.IT </a:t>
            </a:r>
          </a:p>
          <a:p>
            <a:r>
              <a:rPr lang="en-GB" dirty="0" err="1"/>
              <a:t>Przy</a:t>
            </a:r>
            <a:r>
              <a:rPr lang="en-GB" dirty="0"/>
              <a:t> </a:t>
            </a:r>
            <a:r>
              <a:rPr lang="en-GB" dirty="0" err="1"/>
              <a:t>duzej</a:t>
            </a:r>
            <a:r>
              <a:rPr lang="en-GB" dirty="0"/>
              <a:t> </a:t>
            </a:r>
            <a:r>
              <a:rPr lang="en-GB" dirty="0" err="1"/>
              <a:t>pomocy</a:t>
            </a:r>
            <a:r>
              <a:rPr lang="en-GB" dirty="0"/>
              <a:t> </a:t>
            </a:r>
            <a:r>
              <a:rPr lang="en-GB" dirty="0" err="1"/>
              <a:t>naszej</a:t>
            </a:r>
            <a:r>
              <a:rPr lang="en-GB" dirty="0"/>
              <a:t> </a:t>
            </a:r>
            <a:r>
              <a:rPr lang="en-GB" dirty="0" err="1"/>
              <a:t>firmy</a:t>
            </a:r>
            <a:r>
              <a:rPr lang="en-GB" dirty="0"/>
              <a:t> </a:t>
            </a:r>
            <a:r>
              <a:rPr lang="en-GB" dirty="0" err="1"/>
              <a:t>czyli</a:t>
            </a:r>
            <a:r>
              <a:rPr lang="en-GB" dirty="0"/>
              <a:t> Future Processing</a:t>
            </a:r>
          </a:p>
          <a:p>
            <a:r>
              <a:rPr lang="en-GB" dirty="0" err="1"/>
              <a:t>Warsztaty</a:t>
            </a:r>
            <a:r>
              <a:rPr lang="en-GB" dirty="0"/>
              <a:t> </a:t>
            </a:r>
            <a:r>
              <a:rPr lang="en-GB" dirty="0" err="1"/>
              <a:t>najprawdopodobniej</a:t>
            </a:r>
            <a:r>
              <a:rPr lang="en-GB" dirty="0"/>
              <a:t> 19 </a:t>
            </a:r>
            <a:r>
              <a:rPr lang="en-GB" dirty="0" err="1"/>
              <a:t>stycznia</a:t>
            </a:r>
            <a:r>
              <a:rPr lang="en-GB" dirty="0"/>
              <a:t> – </a:t>
            </a:r>
            <a:r>
              <a:rPr lang="en-GB" dirty="0" err="1"/>
              <a:t>dlaczego</a:t>
            </a:r>
            <a:r>
              <a:rPr lang="en-GB" dirty="0"/>
              <a:t> o </a:t>
            </a:r>
            <a:r>
              <a:rPr lang="en-GB" dirty="0" err="1"/>
              <a:t>tym</a:t>
            </a:r>
            <a:r>
              <a:rPr lang="en-GB" dirty="0"/>
              <a:t> </a:t>
            </a:r>
            <a:r>
              <a:rPr lang="en-GB" dirty="0" err="1"/>
              <a:t>mowie</a:t>
            </a:r>
            <a:endParaRPr lang="en-GB" dirty="0"/>
          </a:p>
          <a:p>
            <a:r>
              <a:rPr lang="en-GB" dirty="0" err="1"/>
              <a:t>Bedzie</a:t>
            </a:r>
            <a:r>
              <a:rPr lang="en-GB" dirty="0"/>
              <a:t> tam </a:t>
            </a:r>
            <a:r>
              <a:rPr lang="en-GB" dirty="0" err="1"/>
              <a:t>sciezka</a:t>
            </a:r>
            <a:r>
              <a:rPr lang="en-GB" dirty="0"/>
              <a:t> </a:t>
            </a:r>
            <a:r>
              <a:rPr lang="en-GB" dirty="0" err="1"/>
              <a:t>zwiazana</a:t>
            </a:r>
            <a:r>
              <a:rPr lang="en-GB" dirty="0"/>
              <a:t> z </a:t>
            </a:r>
            <a:r>
              <a:rPr lang="en-GB" dirty="0" err="1"/>
              <a:t>przetwarzaniem</a:t>
            </a:r>
            <a:r>
              <a:rPr lang="en-GB" dirty="0"/>
              <a:t> </a:t>
            </a:r>
            <a:r>
              <a:rPr lang="en-GB" dirty="0" err="1"/>
              <a:t>danych</a:t>
            </a:r>
            <a:r>
              <a:rPr lang="en-GB" dirty="0"/>
              <a:t> I </a:t>
            </a:r>
            <a:r>
              <a:rPr lang="en-GB" dirty="0" err="1"/>
              <a:t>wtedy</a:t>
            </a:r>
            <a:r>
              <a:rPr lang="en-GB" dirty="0"/>
              <a:t> </a:t>
            </a:r>
            <a:r>
              <a:rPr lang="en-GB" dirty="0" err="1"/>
              <a:t>bedzie</a:t>
            </a:r>
            <a:r>
              <a:rPr lang="en-GB" dirty="0"/>
              <a:t> </a:t>
            </a:r>
            <a:r>
              <a:rPr lang="en-GB" dirty="0" err="1"/>
              <a:t>szansa</a:t>
            </a:r>
            <a:r>
              <a:rPr lang="en-GB" dirty="0"/>
              <a:t> </a:t>
            </a:r>
            <a:r>
              <a:rPr lang="en-GB" dirty="0" err="1"/>
              <a:t>zobczyc</a:t>
            </a:r>
            <a:r>
              <a:rPr lang="en-GB" dirty="0"/>
              <a:t>/ </a:t>
            </a:r>
            <a:r>
              <a:rPr lang="en-GB" dirty="0" err="1"/>
              <a:t>czy</a:t>
            </a:r>
            <a:r>
              <a:rPr lang="en-GB" dirty="0"/>
              <a:t> </a:t>
            </a:r>
            <a:r>
              <a:rPr lang="en-GB" dirty="0" err="1"/>
              <a:t>przetestowac</a:t>
            </a:r>
            <a:r>
              <a:rPr lang="en-GB" dirty="0"/>
              <a:t> w </a:t>
            </a:r>
            <a:r>
              <a:rPr lang="en-GB" dirty="0" err="1"/>
              <a:t>praktyce</a:t>
            </a:r>
            <a:r>
              <a:rPr lang="en-GB" dirty="0"/>
              <a:t> </a:t>
            </a:r>
            <a:r>
              <a:rPr lang="en-GB" dirty="0" err="1"/>
              <a:t>przetwarzanie</a:t>
            </a:r>
            <a:r>
              <a:rPr lang="en-GB" dirty="0"/>
              <a:t> </a:t>
            </a:r>
            <a:r>
              <a:rPr lang="en-GB" dirty="0" err="1"/>
              <a:t>danych</a:t>
            </a:r>
            <a:r>
              <a:rPr lang="en-GB" dirty="0"/>
              <a:t> w </a:t>
            </a:r>
            <a:r>
              <a:rPr lang="en-GB" dirty="0" err="1"/>
              <a:t>oparciu</a:t>
            </a:r>
            <a:r>
              <a:rPr lang="en-GB" dirty="0"/>
              <a:t> o </a:t>
            </a:r>
            <a:r>
              <a:rPr lang="en-GB" dirty="0" err="1"/>
              <a:t>architekure</a:t>
            </a:r>
            <a:r>
              <a:rPr lang="en-GB" dirty="0"/>
              <a:t> Lambda </a:t>
            </a:r>
            <a:r>
              <a:rPr lang="en-GB" dirty="0" err="1"/>
              <a:t>na</a:t>
            </a:r>
            <a:r>
              <a:rPr lang="en-GB" dirty="0"/>
              <a:t> </a:t>
            </a:r>
            <a:r>
              <a:rPr lang="en-GB" dirty="0" err="1"/>
              <a:t>platformie</a:t>
            </a:r>
            <a:r>
              <a:rPr lang="en-GB" dirty="0"/>
              <a:t> Azure.</a:t>
            </a:r>
          </a:p>
        </p:txBody>
      </p:sp>
      <p:sp>
        <p:nvSpPr>
          <p:cNvPr id="4" name="Symbol zastępczy numeru slajdu 3"/>
          <p:cNvSpPr>
            <a:spLocks noGrp="1"/>
          </p:cNvSpPr>
          <p:nvPr>
            <p:ph type="sldNum" sz="quarter" idx="5"/>
          </p:nvPr>
        </p:nvSpPr>
        <p:spPr/>
        <p:txBody>
          <a:bodyPr/>
          <a:lstStyle/>
          <a:p>
            <a:fld id="{55992286-4AA4-4E55-98B6-FFAF34B74A40}" type="slidenum">
              <a:rPr lang="en-US" smtClean="0"/>
              <a:t>68</a:t>
            </a:fld>
            <a:endParaRPr lang="en-US"/>
          </a:p>
        </p:txBody>
      </p:sp>
    </p:spTree>
    <p:extLst>
      <p:ext uri="{BB962C8B-B14F-4D97-AF65-F5344CB8AC3E}">
        <p14:creationId xmlns:p14="http://schemas.microsoft.com/office/powerpoint/2010/main" val="3660758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264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emf"/><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26.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879322" y="989903"/>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600" b="1" dirty="0">
                <a:solidFill>
                  <a:srgbClr val="FF5F00"/>
                </a:solidFill>
              </a:rPr>
              <a:t>Agenda</a:t>
            </a:r>
            <a:endParaRPr lang="pl-PL" sz="4600" b="1" dirty="0">
              <a:solidFill>
                <a:srgbClr val="FF5F00"/>
              </a:solidFill>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673" y="1633044"/>
            <a:ext cx="6697628" cy="47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Euphemia"/>
              </a:rPr>
              <a:t>Batch</a:t>
            </a:r>
            <a:r>
              <a:rPr lang="pl-PL" sz="3600" dirty="0">
                <a:solidFill>
                  <a:srgbClr val="FF5F00"/>
                </a:solidFill>
                <a:latin typeface="Euphemia"/>
              </a:rPr>
              <a:t> </a:t>
            </a:r>
            <a:r>
              <a:rPr lang="pl-PL" sz="3600" dirty="0" err="1">
                <a:solidFill>
                  <a:srgbClr val="FF5F00"/>
                </a:solidFill>
                <a:latin typeface="Euphemia"/>
              </a:rPr>
              <a:t>processing</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Static</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Datasets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Quering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large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amount</a:t>
            </a:r>
            <a:r>
              <a:rPr lang="pl-PL" sz="3600" dirty="0">
                <a:solidFill>
                  <a:schemeClr val="tx1">
                    <a:lumMod val="65000"/>
                    <a:lumOff val="35000"/>
                  </a:schemeClr>
                </a:solidFill>
                <a:latin typeface="Euphemia"/>
              </a:rPr>
              <a:t> of data </a:t>
            </a:r>
            <a:r>
              <a:rPr lang="pl-PL" sz="3600" dirty="0" err="1">
                <a:solidFill>
                  <a:schemeClr val="tx1">
                    <a:lumMod val="65000"/>
                    <a:lumOff val="35000"/>
                  </a:schemeClr>
                </a:solidFill>
                <a:latin typeface="Euphemia"/>
              </a:rPr>
              <a:t>can</a:t>
            </a:r>
            <a:r>
              <a:rPr lang="pl-PL" sz="3600" dirty="0">
                <a:solidFill>
                  <a:schemeClr val="tx1">
                    <a:lumMod val="65000"/>
                    <a:lumOff val="35000"/>
                  </a:schemeClr>
                </a:solidFill>
                <a:latin typeface="Euphemia"/>
              </a:rPr>
              <a:t> be </a:t>
            </a:r>
            <a:r>
              <a:rPr lang="pl-PL" sz="3600" dirty="0" err="1">
                <a:solidFill>
                  <a:schemeClr val="tx1">
                    <a:lumMod val="65000"/>
                    <a:lumOff val="35000"/>
                  </a:schemeClr>
                </a:solidFill>
                <a:latin typeface="Euphemia"/>
              </a:rPr>
              <a:t>noneffective</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Euphemia"/>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Euphemia"/>
              </a:rPr>
              <a:t>Real </a:t>
            </a:r>
            <a:r>
              <a:rPr kumimoji="0" lang="pl-PL" sz="4000" i="0" u="none" strike="noStrike" kern="1200" cap="none" spc="0" normalizeH="0" baseline="0" noProof="0" dirty="0" err="1">
                <a:ln>
                  <a:noFill/>
                </a:ln>
                <a:solidFill>
                  <a:srgbClr val="FF5F00"/>
                </a:solidFill>
                <a:effectLst/>
                <a:uLnTx/>
                <a:uFillTx/>
                <a:latin typeface="Euphemia"/>
              </a:rPr>
              <a:t>time</a:t>
            </a:r>
            <a:r>
              <a:rPr kumimoji="0" lang="pl-PL" sz="4000" i="0" u="none" strike="noStrike" kern="1200" cap="none" spc="0" normalizeH="0" baseline="0" noProof="0" dirty="0">
                <a:ln>
                  <a:noFill/>
                </a:ln>
                <a:solidFill>
                  <a:srgbClr val="FF5F00"/>
                </a:solidFill>
                <a:effectLst/>
                <a:uLnTx/>
                <a:uFillTx/>
                <a:latin typeface="Euphemia"/>
              </a:rPr>
              <a:t> </a:t>
            </a:r>
            <a:r>
              <a:rPr kumimoji="0" lang="pl-PL" sz="4000" i="0" u="none" strike="noStrike" kern="1200" cap="none" spc="0" normalizeH="0" baseline="0" noProof="0" dirty="0" err="1">
                <a:ln>
                  <a:noFill/>
                </a:ln>
                <a:solidFill>
                  <a:srgbClr val="FF5F00"/>
                </a:solidFill>
                <a:effectLst/>
                <a:uLnTx/>
                <a:uFillTx/>
                <a:latin typeface="Euphemia"/>
              </a:rPr>
              <a:t>processing</a:t>
            </a:r>
            <a:endParaRPr kumimoji="0" lang="en-GB" sz="4000" i="0" u="none" strike="noStrike" kern="1200" cap="none" spc="0" normalizeH="0" noProof="0" dirty="0">
              <a:ln>
                <a:noFill/>
              </a:ln>
              <a:solidFill>
                <a:schemeClr val="tx1">
                  <a:lumMod val="65000"/>
                  <a:lumOff val="35000"/>
                </a:schemeClr>
              </a:solidFill>
              <a:effectLst/>
              <a:uLnTx/>
              <a:uFillTx/>
              <a:latin typeface="Euphemia"/>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Euphemia"/>
              </a:rPr>
              <a:t> </a:t>
            </a:r>
            <a:r>
              <a:rPr lang="pl-PL" sz="3600" dirty="0" err="1">
                <a:solidFill>
                  <a:schemeClr val="tx1">
                    <a:lumMod val="65000"/>
                    <a:lumOff val="35000"/>
                  </a:schemeClr>
                </a:solidFill>
                <a:latin typeface="Euphemia"/>
              </a:rPr>
              <a:t>Dynamic</a:t>
            </a:r>
            <a:r>
              <a:rPr lang="pl-PL" sz="3600" dirty="0">
                <a:solidFill>
                  <a:schemeClr val="tx1">
                    <a:lumMod val="65000"/>
                    <a:lumOff val="35000"/>
                  </a:schemeClr>
                </a:solidFill>
                <a:latin typeface="Euphemia"/>
              </a:rPr>
              <a:t> and </a:t>
            </a:r>
            <a:r>
              <a:rPr lang="pl-PL" sz="3600" dirty="0" err="1">
                <a:solidFill>
                  <a:schemeClr val="tx1">
                    <a:lumMod val="65000"/>
                    <a:lumOff val="35000"/>
                  </a:schemeClr>
                </a:solidFill>
                <a:latin typeface="Euphemia"/>
              </a:rPr>
              <a:t>moving</a:t>
            </a:r>
            <a:r>
              <a:rPr lang="pl-PL" sz="3600" dirty="0">
                <a:solidFill>
                  <a:schemeClr val="tx1">
                    <a:lumMod val="65000"/>
                    <a:lumOff val="35000"/>
                  </a:schemeClr>
                </a:solidFill>
                <a:latin typeface="Euphemia"/>
              </a:rPr>
              <a:t> data</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Unlimited</a:t>
            </a:r>
            <a:r>
              <a:rPr lang="pl-PL" sz="3600" dirty="0">
                <a:solidFill>
                  <a:schemeClr val="tx1">
                    <a:lumMod val="65000"/>
                    <a:lumOff val="35000"/>
                  </a:schemeClr>
                </a:solidFill>
                <a:latin typeface="Euphemia"/>
              </a:rPr>
              <a:t> data</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Fast In/Fast Out</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2569631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600" b="1" dirty="0">
                <a:solidFill>
                  <a:srgbClr val="FF5F00"/>
                </a:solidFill>
              </a:rPr>
              <a:t>Who </a:t>
            </a:r>
            <a:r>
              <a:rPr lang="en-GB" sz="4600" b="1" dirty="0">
                <a:solidFill>
                  <a:srgbClr val="FF5F00"/>
                </a:solidFill>
              </a:rPr>
              <a:t>we </a:t>
            </a:r>
            <a:r>
              <a:rPr lang="pl-PL" sz="4600" b="1" dirty="0">
                <a:solidFill>
                  <a:srgbClr val="FF5F00"/>
                </a:solidFill>
              </a:rPr>
              <a:t>are?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FF5F00"/>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Serverless</a:t>
            </a:r>
            <a:endParaRPr lang="pl-PL" sz="4800" b="1" spc="-50" dirty="0">
              <a:solidFill>
                <a:srgbClr val="FF5F00"/>
              </a:solidFill>
              <a:latin typeface="Calibri Light" panose="020F0302020204030204"/>
              <a:ea typeface="+mj-ea"/>
              <a:cs typeface="+mj-cs"/>
            </a:endParaRPr>
          </a:p>
        </p:txBody>
      </p:sp>
      <p:sp>
        <p:nvSpPr>
          <p:cNvPr id="2" name="Rectangle 1">
            <a:extLst>
              <a:ext uri="{FF2B5EF4-FFF2-40B4-BE49-F238E27FC236}">
                <a16:creationId xmlns:a16="http://schemas.microsoft.com/office/drawing/2014/main" id="{C9C06850-D237-4D65-89EE-A7B153E7439F}"/>
              </a:ext>
            </a:extLst>
          </p:cNvPr>
          <p:cNvSpPr/>
          <p:nvPr/>
        </p:nvSpPr>
        <p:spPr>
          <a:xfrm>
            <a:off x="792126" y="1814764"/>
            <a:ext cx="9990893" cy="3600986"/>
          </a:xfrm>
          <a:prstGeom prst="rect">
            <a:avLst/>
          </a:prstGeom>
        </p:spPr>
        <p:txBody>
          <a:bodyPr wrap="square">
            <a:spAutoFit/>
          </a:bodyPr>
          <a:lstStyle/>
          <a:p>
            <a:r>
              <a:rPr lang="pl-PL" sz="4000" dirty="0" err="1">
                <a:solidFill>
                  <a:srgbClr val="FF5F00"/>
                </a:solidFill>
                <a:latin typeface="Euphemia"/>
              </a:rPr>
              <a:t>Functions</a:t>
            </a:r>
            <a:r>
              <a:rPr lang="pl-PL" sz="4000" dirty="0">
                <a:solidFill>
                  <a:srgbClr val="FF5F00"/>
                </a:solidFill>
                <a:latin typeface="Euphemia"/>
              </a:rPr>
              <a:t> = </a:t>
            </a:r>
            <a:r>
              <a:rPr lang="pl-PL" sz="4000" dirty="0" err="1">
                <a:solidFill>
                  <a:srgbClr val="FF5F00"/>
                </a:solidFill>
                <a:latin typeface="Euphemia"/>
              </a:rPr>
              <a:t>Events</a:t>
            </a:r>
            <a:r>
              <a:rPr lang="pl-PL" sz="4000" dirty="0">
                <a:solidFill>
                  <a:srgbClr val="FF5F00"/>
                </a:solidFill>
                <a:latin typeface="Euphemia"/>
              </a:rPr>
              <a:t> + </a:t>
            </a:r>
            <a:r>
              <a:rPr lang="pl-PL" sz="4000" dirty="0" err="1">
                <a:solidFill>
                  <a:srgbClr val="FF5F00"/>
                </a:solidFill>
                <a:latin typeface="Euphemia"/>
              </a:rPr>
              <a:t>Code</a:t>
            </a:r>
            <a:endParaRPr lang="pl-PL" sz="4000" dirty="0">
              <a:solidFill>
                <a:srgbClr val="FF5F00"/>
              </a:solidFill>
              <a:latin typeface="Euphemia"/>
            </a:endParaRPr>
          </a:p>
          <a:p>
            <a:endParaRPr lang="en-GB" sz="4000" dirty="0">
              <a:solidFill>
                <a:schemeClr val="tx1">
                  <a:lumMod val="65000"/>
                  <a:lumOff val="35000"/>
                </a:schemeClr>
              </a:solidFill>
              <a:latin typeface="Euphemia"/>
            </a:endParaRPr>
          </a:p>
          <a:p>
            <a:pPr lvl="1">
              <a:buFont typeface="Arial" panose="020B0604020202020204" pitchFamily="34" charset="0"/>
              <a:buChar char="•"/>
            </a:pPr>
            <a:r>
              <a:rPr lang="en-GB" sz="4000" dirty="0">
                <a:solidFill>
                  <a:schemeClr val="tx1">
                    <a:lumMod val="65000"/>
                    <a:lumOff val="35000"/>
                  </a:schemeClr>
                </a:solidFill>
                <a:latin typeface="Euphemia"/>
              </a:rPr>
              <a:t> </a:t>
            </a:r>
            <a:r>
              <a:rPr lang="pl-PL" sz="4000" dirty="0">
                <a:solidFill>
                  <a:schemeClr val="tx1">
                    <a:lumMod val="65000"/>
                    <a:lumOff val="35000"/>
                  </a:schemeClr>
                </a:solidFill>
                <a:latin typeface="Euphemia"/>
              </a:rPr>
              <a:t>Run </a:t>
            </a:r>
            <a:r>
              <a:rPr lang="pl-PL" sz="4000" dirty="0" err="1">
                <a:solidFill>
                  <a:schemeClr val="tx1">
                    <a:lumMod val="65000"/>
                    <a:lumOff val="35000"/>
                  </a:schemeClr>
                </a:solidFill>
                <a:latin typeface="Euphemia"/>
              </a:rPr>
              <a:t>c</a:t>
            </a:r>
            <a:r>
              <a:rPr lang="pl-PL" sz="3600" dirty="0" err="1">
                <a:solidFill>
                  <a:schemeClr val="tx1">
                    <a:lumMod val="65000"/>
                    <a:lumOff val="35000"/>
                  </a:schemeClr>
                </a:solidFill>
                <a:latin typeface="Euphemia"/>
              </a:rPr>
              <a:t>ode</a:t>
            </a:r>
            <a:r>
              <a:rPr lang="pl-PL" sz="3600" dirty="0">
                <a:solidFill>
                  <a:schemeClr val="tx1">
                    <a:lumMod val="65000"/>
                    <a:lumOff val="35000"/>
                  </a:schemeClr>
                </a:solidFill>
                <a:latin typeface="Euphemia"/>
              </a:rPr>
              <a:t> to </a:t>
            </a:r>
            <a:r>
              <a:rPr lang="pl-PL" sz="3600" dirty="0" err="1">
                <a:solidFill>
                  <a:schemeClr val="tx1">
                    <a:lumMod val="65000"/>
                    <a:lumOff val="35000"/>
                  </a:schemeClr>
                </a:solidFill>
                <a:latin typeface="Euphemia"/>
              </a:rPr>
              <a:t>respond</a:t>
            </a:r>
            <a:r>
              <a:rPr lang="pl-PL" sz="3600" dirty="0">
                <a:solidFill>
                  <a:schemeClr val="tx1">
                    <a:lumMod val="65000"/>
                    <a:lumOff val="35000"/>
                  </a:schemeClr>
                </a:solidFill>
                <a:latin typeface="Euphemia"/>
              </a:rPr>
              <a:t> to the event,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There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is</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server</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infrastructure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FaaS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Focus on the business </a:t>
            </a:r>
            <a:r>
              <a:rPr lang="pl-PL" sz="3600" dirty="0" err="1">
                <a:solidFill>
                  <a:schemeClr val="tx1">
                    <a:lumMod val="65000"/>
                    <a:lumOff val="35000"/>
                  </a:schemeClr>
                </a:solidFill>
                <a:latin typeface="Euphemia"/>
              </a:rPr>
              <a:t>requirements</a:t>
            </a:r>
            <a:r>
              <a:rPr lang="pl-PL" sz="3600" dirty="0">
                <a:solidFill>
                  <a:schemeClr val="tx1">
                    <a:lumMod val="65000"/>
                    <a:lumOff val="35000"/>
                  </a:schemeClr>
                </a:solidFill>
                <a:latin typeface="Euphemia"/>
              </a:rPr>
              <a: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Pay</a:t>
            </a:r>
            <a:r>
              <a:rPr lang="pl-PL" sz="3600" dirty="0">
                <a:solidFill>
                  <a:schemeClr val="tx1">
                    <a:lumMod val="65000"/>
                    <a:lumOff val="35000"/>
                  </a:schemeClr>
                </a:solidFill>
                <a:latin typeface="Euphemia"/>
              </a:rPr>
              <a:t> for </a:t>
            </a:r>
            <a:r>
              <a:rPr lang="pl-PL" sz="3600" dirty="0" err="1">
                <a:solidFill>
                  <a:schemeClr val="tx1">
                    <a:lumMod val="65000"/>
                    <a:lumOff val="35000"/>
                  </a:schemeClr>
                </a:solidFill>
                <a:latin typeface="Euphemia"/>
              </a:rPr>
              <a:t>what</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you</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use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effective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pricing</a:t>
            </a:r>
            <a:r>
              <a:rPr lang="pl-PL" sz="3600" dirty="0">
                <a:solidFill>
                  <a:schemeClr val="tx1">
                    <a:lumMod val="65000"/>
                    <a:lumOff val="35000"/>
                  </a:schemeClr>
                </a:solidFill>
                <a:latin typeface="Euphemia"/>
              </a:rPr>
              <a:t>)</a:t>
            </a:r>
            <a:endParaRPr lang="en-GB" sz="3600" dirty="0">
              <a:solidFill>
                <a:schemeClr val="tx1">
                  <a:lumMod val="65000"/>
                  <a:lumOff val="35000"/>
                </a:schemeClr>
              </a:solidFill>
              <a:latin typeface="Euphemia"/>
            </a:endParaRPr>
          </a:p>
        </p:txBody>
      </p:sp>
    </p:spTree>
    <p:extLst>
      <p:ext uri="{BB962C8B-B14F-4D97-AF65-F5344CB8AC3E}">
        <p14:creationId xmlns:p14="http://schemas.microsoft.com/office/powerpoint/2010/main" val="317931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Functions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rPr>
              <a:t>https://azure.microsoft.com/en-us/services/functions/</a:t>
            </a:r>
          </a:p>
        </p:txBody>
      </p:sp>
      <p:pic>
        <p:nvPicPr>
          <p:cNvPr id="6" name="Picture 5">
            <a:extLst>
              <a:ext uri="{FF2B5EF4-FFF2-40B4-BE49-F238E27FC236}">
                <a16:creationId xmlns:a16="http://schemas.microsoft.com/office/drawing/2014/main" id="{7BA14D87-7EF3-4BA2-9522-D895F4B17F6B}"/>
              </a:ext>
            </a:extLst>
          </p:cNvPr>
          <p:cNvPicPr>
            <a:picLocks noChangeAspect="1"/>
          </p:cNvPicPr>
          <p:nvPr/>
        </p:nvPicPr>
        <p:blipFill>
          <a:blip r:embed="rId3"/>
          <a:stretch>
            <a:fillRect/>
          </a:stretch>
        </p:blipFill>
        <p:spPr>
          <a:xfrm>
            <a:off x="1034422" y="2096547"/>
            <a:ext cx="11034405" cy="3286316"/>
          </a:xfrm>
          <a:prstGeom prst="rect">
            <a:avLst/>
          </a:prstGeom>
        </p:spPr>
      </p:pic>
    </p:spTree>
    <p:extLst>
      <p:ext uri="{BB962C8B-B14F-4D97-AF65-F5344CB8AC3E}">
        <p14:creationId xmlns:p14="http://schemas.microsoft.com/office/powerpoint/2010/main" val="116776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Supported</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Languages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5" y="1814764"/>
            <a:ext cx="6477592" cy="4524315"/>
          </a:xfrm>
          <a:prstGeom prst="rect">
            <a:avLst/>
          </a:prstGeom>
        </p:spPr>
        <p:txBody>
          <a:bodyPr wrap="square">
            <a:spAutoFit/>
          </a:bodyPr>
          <a:lstStyle/>
          <a:p>
            <a:pPr lvl="1">
              <a:buFont typeface="Arial" panose="020B0604020202020204" pitchFamily="34" charset="0"/>
              <a:buChar char="•"/>
            </a:pPr>
            <a:r>
              <a:rPr lang="pl-PL" sz="3600" dirty="0">
                <a:solidFill>
                  <a:schemeClr val="tx1">
                    <a:lumMod val="65000"/>
                    <a:lumOff val="35000"/>
                  </a:schemeClr>
                </a:solidFill>
                <a:latin typeface="Euphemia"/>
              </a:rPr>
              <a:t> C#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JavaScript (</a:t>
            </a:r>
            <a:r>
              <a:rPr lang="pl-PL" sz="3600" dirty="0" err="1">
                <a:solidFill>
                  <a:schemeClr val="tx1">
                    <a:lumMod val="65000"/>
                    <a:lumOff val="35000"/>
                  </a:schemeClr>
                </a:solidFill>
                <a:latin typeface="Euphemia"/>
              </a:rPr>
              <a:t>Node</a:t>
            </a:r>
            <a:r>
              <a:rPr lang="pl-PL" sz="3600" dirty="0">
                <a:solidFill>
                  <a:schemeClr val="tx1">
                    <a:lumMod val="65000"/>
                    <a:lumOff val="35000"/>
                  </a:schemeClr>
                </a:solidFill>
                <a:latin typeface="Euphemia"/>
              </a:rPr>
              <a:t> 8, 10)</a:t>
            </a:r>
          </a:p>
          <a:p>
            <a:pPr lvl="1">
              <a:buFont typeface="Arial" panose="020B0604020202020204" pitchFamily="34" charset="0"/>
              <a:buChar char="•"/>
            </a:pPr>
            <a:r>
              <a:rPr lang="pl-PL" sz="3600" dirty="0">
                <a:solidFill>
                  <a:schemeClr val="tx1">
                    <a:lumMod val="65000"/>
                    <a:lumOff val="35000"/>
                  </a:schemeClr>
                </a:solidFill>
                <a:latin typeface="Euphemia"/>
              </a:rPr>
              <a:t> F#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 (Beta, Java 8),</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(Beta,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3.6),</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TypeScript</a:t>
            </a:r>
            <a:r>
              <a:rPr lang="pl-PL" sz="3600" dirty="0">
                <a:solidFill>
                  <a:schemeClr val="tx1">
                    <a:lumMod val="65000"/>
                    <a:lumOff val="35000"/>
                  </a:schemeClr>
                </a:solidFill>
                <a:latin typeface="Euphemia"/>
              </a:rPr>
              <a:t> (Beta)</a:t>
            </a:r>
          </a:p>
          <a:p>
            <a:pPr lvl="1">
              <a:buFont typeface="Arial" panose="020B0604020202020204" pitchFamily="34" charset="0"/>
              <a:buChar char="•"/>
            </a:pPr>
            <a:endParaRPr lang="pl-PL" sz="3600" dirty="0">
              <a:solidFill>
                <a:schemeClr val="tx1">
                  <a:lumMod val="65000"/>
                  <a:lumOff val="35000"/>
                </a:schemeClr>
              </a:solidFill>
              <a:latin typeface="Euphemia"/>
            </a:endParaRPr>
          </a:p>
          <a:p>
            <a:pPr lvl="1">
              <a:buFont typeface="Arial" panose="020B0604020202020204" pitchFamily="34" charset="0"/>
              <a:buChar char="•"/>
            </a:pPr>
            <a:endParaRPr lang="en-GB" sz="3600" dirty="0">
              <a:solidFill>
                <a:schemeClr val="tx1">
                  <a:lumMod val="65000"/>
                  <a:lumOff val="35000"/>
                </a:schemeClr>
              </a:solidFill>
              <a:latin typeface="Euphemia"/>
            </a:endParaRPr>
          </a:p>
        </p:txBody>
      </p:sp>
      <p:pic>
        <p:nvPicPr>
          <p:cNvPr id="4100" name="Picture 4" descr="Znalezione obrazy dla zapytania c#">
            <a:extLst>
              <a:ext uri="{FF2B5EF4-FFF2-40B4-BE49-F238E27FC236}">
                <a16:creationId xmlns:a16="http://schemas.microsoft.com/office/drawing/2014/main" id="{578CC8D1-0C91-4F6B-BAB3-548FB305D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08" y="1522614"/>
            <a:ext cx="1443734" cy="14437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Znalezione obrazy dla zapytania Python">
            <a:extLst>
              <a:ext uri="{FF2B5EF4-FFF2-40B4-BE49-F238E27FC236}">
                <a16:creationId xmlns:a16="http://schemas.microsoft.com/office/drawing/2014/main" id="{5C57EA25-672A-446A-8AE2-E4356BD89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759" y="3246126"/>
            <a:ext cx="1691083" cy="1691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Znalezione obrazy dla zapytania F# language">
            <a:extLst>
              <a:ext uri="{FF2B5EF4-FFF2-40B4-BE49-F238E27FC236}">
                <a16:creationId xmlns:a16="http://schemas.microsoft.com/office/drawing/2014/main" id="{D90C90FC-B8A6-4686-A6A9-7383349CA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653" y="2879814"/>
            <a:ext cx="1615575" cy="1615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Znalezione obrazy dla zapytania Java">
            <a:extLst>
              <a:ext uri="{FF2B5EF4-FFF2-40B4-BE49-F238E27FC236}">
                <a16:creationId xmlns:a16="http://schemas.microsoft.com/office/drawing/2014/main" id="{43EBCCBA-D4CD-4793-A5EF-F7E4A9284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4316" y="1982062"/>
            <a:ext cx="962295" cy="1795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Znalezione obrazy dla zapytania javascript">
            <a:extLst>
              <a:ext uri="{FF2B5EF4-FFF2-40B4-BE49-F238E27FC236}">
                <a16:creationId xmlns:a16="http://schemas.microsoft.com/office/drawing/2014/main" id="{6B77FEF4-ADB7-4FBE-AE56-8B3AE9EFC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9988" y="2050547"/>
            <a:ext cx="1346126" cy="134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Triggers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6" y="1814764"/>
            <a:ext cx="7635881" cy="3477875"/>
          </a:xfrm>
          <a:prstGeom prst="rect">
            <a:avLst/>
          </a:prstGeom>
        </p:spPr>
        <p:txBody>
          <a:bodyPr wrap="square">
            <a:spAutoFit/>
          </a:bodyPr>
          <a:lstStyle/>
          <a:p>
            <a:r>
              <a:rPr lang="pl-PL" sz="4000" dirty="0" err="1">
                <a:solidFill>
                  <a:srgbClr val="FF5F00"/>
                </a:solidFill>
                <a:latin typeface="Euphemia"/>
              </a:rPr>
              <a:t>Function</a:t>
            </a:r>
            <a:r>
              <a:rPr lang="pl-PL" sz="4000" dirty="0">
                <a:solidFill>
                  <a:srgbClr val="FF5F00"/>
                </a:solidFill>
                <a:latin typeface="Euphemia"/>
              </a:rPr>
              <a:t> </a:t>
            </a:r>
            <a:r>
              <a:rPr lang="pl-PL" sz="4000" dirty="0" err="1">
                <a:solidFill>
                  <a:srgbClr val="FF5F00"/>
                </a:solidFill>
                <a:latin typeface="Euphemia"/>
              </a:rPr>
              <a:t>can</a:t>
            </a:r>
            <a:r>
              <a:rPr lang="pl-PL" sz="4000" dirty="0">
                <a:solidFill>
                  <a:srgbClr val="FF5F00"/>
                </a:solidFill>
                <a:latin typeface="Euphemia"/>
              </a:rPr>
              <a:t> be </a:t>
            </a:r>
            <a:r>
              <a:rPr lang="pl-PL" sz="4000" dirty="0" err="1">
                <a:solidFill>
                  <a:srgbClr val="FF5F00"/>
                </a:solidFill>
                <a:latin typeface="Euphemia"/>
              </a:rPr>
              <a:t>triggered</a:t>
            </a:r>
            <a:r>
              <a:rPr lang="pl-PL" sz="4000" dirty="0">
                <a:solidFill>
                  <a:srgbClr val="FF5F00"/>
                </a:solidFill>
                <a:latin typeface="Euphemia"/>
              </a:rPr>
              <a:t>:</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t>
            </a:r>
            <a:r>
              <a:rPr lang="pl-PL" sz="3600" dirty="0" err="1">
                <a:solidFill>
                  <a:schemeClr val="tx1">
                    <a:lumMod val="65000"/>
                    <a:lumOff val="35000"/>
                  </a:schemeClr>
                </a:solidFill>
                <a:latin typeface="Euphemia"/>
              </a:rPr>
              <a:t>demand</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 </a:t>
            </a:r>
            <a:r>
              <a:rPr lang="pl-PL" sz="3600" dirty="0" err="1">
                <a:solidFill>
                  <a:schemeClr val="tx1">
                    <a:lumMod val="65000"/>
                    <a:lumOff val="35000"/>
                  </a:schemeClr>
                </a:solidFill>
                <a:latin typeface="Euphemia"/>
              </a:rPr>
              <a:t>regular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schedule</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New </a:t>
            </a:r>
            <a:r>
              <a:rPr lang="pl-PL" sz="3600" dirty="0" err="1">
                <a:solidFill>
                  <a:schemeClr val="tx1">
                    <a:lumMod val="65000"/>
                    <a:lumOff val="35000"/>
                  </a:schemeClr>
                </a:solidFill>
                <a:latin typeface="Euphemia"/>
              </a:rPr>
              <a:t>items</a:t>
            </a:r>
            <a:r>
              <a:rPr lang="pl-PL" sz="3600" dirty="0">
                <a:solidFill>
                  <a:schemeClr val="tx1">
                    <a:lumMod val="65000"/>
                    <a:lumOff val="35000"/>
                  </a:schemeClr>
                </a:solidFill>
                <a:latin typeface="Euphemia"/>
              </a:rPr>
              <a:t> in </a:t>
            </a:r>
            <a:r>
              <a:rPr lang="pl-PL" sz="3600" dirty="0" err="1">
                <a:solidFill>
                  <a:schemeClr val="tx1">
                    <a:lumMod val="65000"/>
                    <a:lumOff val="35000"/>
                  </a:schemeClr>
                </a:solidFill>
                <a:latin typeface="Euphemia"/>
              </a:rPr>
              <a:t>blob</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storage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or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processing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queue</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Webhook</a:t>
            </a:r>
            <a:endParaRPr lang="en-GB" sz="3600" dirty="0">
              <a:solidFill>
                <a:schemeClr val="tx1">
                  <a:lumMod val="65000"/>
                  <a:lumOff val="35000"/>
                </a:schemeClr>
              </a:solidFill>
              <a:latin typeface="Euphemia"/>
            </a:endParaRPr>
          </a:p>
        </p:txBody>
      </p:sp>
      <p:pic>
        <p:nvPicPr>
          <p:cNvPr id="6" name="Picture 5">
            <a:extLst>
              <a:ext uri="{FF2B5EF4-FFF2-40B4-BE49-F238E27FC236}">
                <a16:creationId xmlns:a16="http://schemas.microsoft.com/office/drawing/2014/main" id="{167C16F3-34A8-47A8-9880-1AD87B72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0671" y="2731960"/>
            <a:ext cx="780290" cy="780290"/>
          </a:xfrm>
          <a:prstGeom prst="rect">
            <a:avLst/>
          </a:prstGeom>
        </p:spPr>
      </p:pic>
      <p:pic>
        <p:nvPicPr>
          <p:cNvPr id="10" name="Picture 9">
            <a:extLst>
              <a:ext uri="{FF2B5EF4-FFF2-40B4-BE49-F238E27FC236}">
                <a16:creationId xmlns:a16="http://schemas.microsoft.com/office/drawing/2014/main" id="{222DA55C-0D76-4912-A65A-8808AD8B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668" y="1814764"/>
            <a:ext cx="780290" cy="780290"/>
          </a:xfrm>
          <a:prstGeom prst="rect">
            <a:avLst/>
          </a:prstGeom>
        </p:spPr>
      </p:pic>
      <p:pic>
        <p:nvPicPr>
          <p:cNvPr id="12" name="Picture 11">
            <a:extLst>
              <a:ext uri="{FF2B5EF4-FFF2-40B4-BE49-F238E27FC236}">
                <a16:creationId xmlns:a16="http://schemas.microsoft.com/office/drawing/2014/main" id="{2F66E061-8A64-4A7B-8F99-0157C17B2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663" y="4486257"/>
            <a:ext cx="780290" cy="780290"/>
          </a:xfrm>
          <a:prstGeom prst="rect">
            <a:avLst/>
          </a:prstGeom>
        </p:spPr>
      </p:pic>
      <p:pic>
        <p:nvPicPr>
          <p:cNvPr id="18" name="Picture 17">
            <a:extLst>
              <a:ext uri="{FF2B5EF4-FFF2-40B4-BE49-F238E27FC236}">
                <a16:creationId xmlns:a16="http://schemas.microsoft.com/office/drawing/2014/main" id="{13929585-D286-40E7-AFCF-95B8E35AB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812" y="2201560"/>
            <a:ext cx="780290" cy="780290"/>
          </a:xfrm>
          <a:prstGeom prst="rect">
            <a:avLst/>
          </a:prstGeom>
        </p:spPr>
      </p:pic>
      <p:pic>
        <p:nvPicPr>
          <p:cNvPr id="20" name="Picture 19">
            <a:extLst>
              <a:ext uri="{FF2B5EF4-FFF2-40B4-BE49-F238E27FC236}">
                <a16:creationId xmlns:a16="http://schemas.microsoft.com/office/drawing/2014/main" id="{5E70105B-5F36-45DE-9226-08F90344B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621" y="2260567"/>
            <a:ext cx="780290" cy="780290"/>
          </a:xfrm>
          <a:prstGeom prst="rect">
            <a:avLst/>
          </a:prstGeom>
        </p:spPr>
      </p:pic>
      <p:pic>
        <p:nvPicPr>
          <p:cNvPr id="5126" name="Picture 6" descr="Znalezione obrazy dla zapytania cosmosdb">
            <a:extLst>
              <a:ext uri="{FF2B5EF4-FFF2-40B4-BE49-F238E27FC236}">
                <a16:creationId xmlns:a16="http://schemas.microsoft.com/office/drawing/2014/main" id="{E50F3C32-DFAE-4827-9989-ECFEE10C04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7563" y="3745790"/>
            <a:ext cx="1476372" cy="776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Znalezione obrazy dla zapytania event grid icon">
            <a:extLst>
              <a:ext uri="{FF2B5EF4-FFF2-40B4-BE49-F238E27FC236}">
                <a16:creationId xmlns:a16="http://schemas.microsoft.com/office/drawing/2014/main" id="{C39E1168-84F9-4E8C-A40A-720FDFE9B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8380" y="3567742"/>
            <a:ext cx="915428" cy="8081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FFF7541-AA8E-49CC-B562-DA4855BA0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9308" y="3191543"/>
            <a:ext cx="780290" cy="780290"/>
          </a:xfrm>
          <a:prstGeom prst="rect">
            <a:avLst/>
          </a:prstGeom>
        </p:spPr>
      </p:pic>
      <p:pic>
        <p:nvPicPr>
          <p:cNvPr id="27" name="Picture 26">
            <a:extLst>
              <a:ext uri="{FF2B5EF4-FFF2-40B4-BE49-F238E27FC236}">
                <a16:creationId xmlns:a16="http://schemas.microsoft.com/office/drawing/2014/main" id="{893DBCC8-A93B-48AA-8345-8CE68220BB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9308" y="4178888"/>
            <a:ext cx="780290" cy="780290"/>
          </a:xfrm>
          <a:prstGeom prst="rect">
            <a:avLst/>
          </a:prstGeom>
        </p:spPr>
      </p:pic>
    </p:spTree>
    <p:extLst>
      <p:ext uri="{BB962C8B-B14F-4D97-AF65-F5344CB8AC3E}">
        <p14:creationId xmlns:p14="http://schemas.microsoft.com/office/powerpoint/2010/main" val="361233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Use</a:t>
            </a:r>
            <a:r>
              <a:rPr lang="pl-PL" sz="4800" b="1" spc="-50" dirty="0">
                <a:solidFill>
                  <a:srgbClr val="FF5F00"/>
                </a:solidFill>
                <a:latin typeface="Calibri Light" panose="020F0302020204030204"/>
              </a:rPr>
              <a:t> Case</a:t>
            </a:r>
          </a:p>
        </p:txBody>
      </p:sp>
      <p:pic>
        <p:nvPicPr>
          <p:cNvPr id="44" name="Picture 43">
            <a:extLst>
              <a:ext uri="{FF2B5EF4-FFF2-40B4-BE49-F238E27FC236}">
                <a16:creationId xmlns:a16="http://schemas.microsoft.com/office/drawing/2014/main" id="{F2129FED-D49E-4AD7-AA55-25D4DA77D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21" y="1959927"/>
            <a:ext cx="9392961" cy="3524742"/>
          </a:xfrm>
          <a:prstGeom prst="rect">
            <a:avLst/>
          </a:prstGeom>
        </p:spPr>
      </p:pic>
      <p:sp>
        <p:nvSpPr>
          <p:cNvPr id="45" name="Rectangle 44">
            <a:extLst>
              <a:ext uri="{FF2B5EF4-FFF2-40B4-BE49-F238E27FC236}">
                <a16:creationId xmlns:a16="http://schemas.microsoft.com/office/drawing/2014/main" id="{ADF90775-1CBA-4AC6-A3F8-FF6443ABDC9C}"/>
              </a:ext>
            </a:extLst>
          </p:cNvPr>
          <p:cNvSpPr/>
          <p:nvPr/>
        </p:nvSpPr>
        <p:spPr>
          <a:xfrm>
            <a:off x="1465756" y="3429000"/>
            <a:ext cx="1289135" cy="369332"/>
          </a:xfrm>
          <a:prstGeom prst="rect">
            <a:avLst/>
          </a:prstGeom>
        </p:spPr>
        <p:txBody>
          <a:bodyPr wrap="none">
            <a:spAutoFit/>
          </a:bodyPr>
          <a:lstStyle/>
          <a:p>
            <a:r>
              <a:rPr lang="pl-PL" dirty="0" err="1">
                <a:solidFill>
                  <a:schemeClr val="tx1">
                    <a:lumMod val="65000"/>
                    <a:lumOff val="35000"/>
                  </a:schemeClr>
                </a:solidFill>
                <a:latin typeface="Euphemia"/>
              </a:rPr>
              <a:t>EventHubs</a:t>
            </a:r>
            <a:endParaRPr lang="pl-PL" dirty="0"/>
          </a:p>
        </p:txBody>
      </p:sp>
      <p:sp>
        <p:nvSpPr>
          <p:cNvPr id="47" name="Rectangle 46">
            <a:extLst>
              <a:ext uri="{FF2B5EF4-FFF2-40B4-BE49-F238E27FC236}">
                <a16:creationId xmlns:a16="http://schemas.microsoft.com/office/drawing/2014/main" id="{117344A6-8990-479F-B982-E5A24381A447}"/>
              </a:ext>
            </a:extLst>
          </p:cNvPr>
          <p:cNvSpPr/>
          <p:nvPr/>
        </p:nvSpPr>
        <p:spPr>
          <a:xfrm>
            <a:off x="6607100" y="2157406"/>
            <a:ext cx="718466" cy="253916"/>
          </a:xfrm>
          <a:prstGeom prst="rect">
            <a:avLst/>
          </a:prstGeom>
        </p:spPr>
        <p:txBody>
          <a:bodyPr wrap="none">
            <a:spAutoFit/>
          </a:bodyPr>
          <a:lstStyle/>
          <a:p>
            <a:r>
              <a:rPr lang="pl-PL" sz="1050" dirty="0">
                <a:solidFill>
                  <a:schemeClr val="tx1">
                    <a:lumMod val="65000"/>
                    <a:lumOff val="35000"/>
                  </a:schemeClr>
                </a:solidFill>
                <a:latin typeface="Euphemia"/>
              </a:rPr>
              <a:t>Message</a:t>
            </a:r>
            <a:endParaRPr lang="pl-PL" sz="1050" dirty="0"/>
          </a:p>
        </p:txBody>
      </p:sp>
      <p:sp>
        <p:nvSpPr>
          <p:cNvPr id="48" name="Rectangle 47">
            <a:extLst>
              <a:ext uri="{FF2B5EF4-FFF2-40B4-BE49-F238E27FC236}">
                <a16:creationId xmlns:a16="http://schemas.microsoft.com/office/drawing/2014/main" id="{F09D14C7-9C82-4900-A051-F275F943B42E}"/>
              </a:ext>
            </a:extLst>
          </p:cNvPr>
          <p:cNvSpPr/>
          <p:nvPr/>
        </p:nvSpPr>
        <p:spPr>
          <a:xfrm>
            <a:off x="9396542" y="1814764"/>
            <a:ext cx="1657505"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Storage</a:t>
            </a:r>
            <a:endParaRPr lang="pl-PL" dirty="0"/>
          </a:p>
        </p:txBody>
      </p:sp>
      <p:sp>
        <p:nvSpPr>
          <p:cNvPr id="49" name="Rectangle 48">
            <a:extLst>
              <a:ext uri="{FF2B5EF4-FFF2-40B4-BE49-F238E27FC236}">
                <a16:creationId xmlns:a16="http://schemas.microsoft.com/office/drawing/2014/main" id="{BE4EE27E-E5BB-45DD-A381-467D9233960B}"/>
              </a:ext>
            </a:extLst>
          </p:cNvPr>
          <p:cNvSpPr/>
          <p:nvPr/>
        </p:nvSpPr>
        <p:spPr>
          <a:xfrm>
            <a:off x="8837734" y="5482938"/>
            <a:ext cx="2775119"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Data Lake Storage</a:t>
            </a:r>
            <a:endParaRPr lang="pl-PL" dirty="0"/>
          </a:p>
        </p:txBody>
      </p:sp>
      <p:sp>
        <p:nvSpPr>
          <p:cNvPr id="50" name="Rectangle 49">
            <a:extLst>
              <a:ext uri="{FF2B5EF4-FFF2-40B4-BE49-F238E27FC236}">
                <a16:creationId xmlns:a16="http://schemas.microsoft.com/office/drawing/2014/main" id="{36CA5129-8B2D-465B-A2AC-32320B9C6AC6}"/>
              </a:ext>
            </a:extLst>
          </p:cNvPr>
          <p:cNvSpPr/>
          <p:nvPr/>
        </p:nvSpPr>
        <p:spPr>
          <a:xfrm>
            <a:off x="4968079" y="4018054"/>
            <a:ext cx="1242648" cy="261610"/>
          </a:xfrm>
          <a:prstGeom prst="rect">
            <a:avLst/>
          </a:prstGeom>
        </p:spPr>
        <p:txBody>
          <a:bodyPr wrap="none">
            <a:spAutoFit/>
          </a:bodyPr>
          <a:lstStyle/>
          <a:p>
            <a:r>
              <a:rPr lang="pl-PL" sz="1100" dirty="0" err="1">
                <a:solidFill>
                  <a:schemeClr val="tx1">
                    <a:lumMod val="65000"/>
                    <a:lumOff val="35000"/>
                  </a:schemeClr>
                </a:solidFill>
                <a:latin typeface="Euphemia"/>
              </a:rPr>
              <a:t>Azure</a:t>
            </a:r>
            <a:r>
              <a:rPr lang="pl-PL" sz="1100" dirty="0">
                <a:solidFill>
                  <a:schemeClr val="tx1">
                    <a:lumMod val="65000"/>
                    <a:lumOff val="35000"/>
                  </a:schemeClr>
                </a:solidFill>
                <a:latin typeface="Euphemia"/>
              </a:rPr>
              <a:t> </a:t>
            </a:r>
            <a:r>
              <a:rPr lang="pl-PL" sz="1100" dirty="0" err="1">
                <a:solidFill>
                  <a:schemeClr val="tx1">
                    <a:lumMod val="65000"/>
                    <a:lumOff val="35000"/>
                  </a:schemeClr>
                </a:solidFill>
                <a:latin typeface="Euphemia"/>
              </a:rPr>
              <a:t>Functions</a:t>
            </a:r>
            <a:endParaRPr lang="pl-PL" sz="1100" dirty="0"/>
          </a:p>
        </p:txBody>
      </p:sp>
    </p:spTree>
    <p:extLst>
      <p:ext uri="{BB962C8B-B14F-4D97-AF65-F5344CB8AC3E}">
        <p14:creationId xmlns:p14="http://schemas.microsoft.com/office/powerpoint/2010/main" val="157833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Spark on Azure</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4955203"/>
          </a:xfrm>
          <a:prstGeom prst="rect">
            <a:avLst/>
          </a:prstGeom>
        </p:spPr>
        <p:txBody>
          <a:bodyPr wrap="square">
            <a:spAutoFit/>
          </a:bodyPr>
          <a:lstStyle/>
          <a:p>
            <a:r>
              <a:rPr lang="en-US" sz="2800"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sz="2800"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sz="2800" dirty="0">
                <a:solidFill>
                  <a:schemeClr val="tx1">
                    <a:lumMod val="65000"/>
                    <a:lumOff val="35000"/>
                  </a:schemeClr>
                </a:solidFill>
              </a:rPr>
              <a:t>SQL Data Warehouse</a:t>
            </a:r>
          </a:p>
          <a:p>
            <a:pPr marL="742950" lvl="1" indent="-285750">
              <a:buFont typeface="Arial" panose="020B0604020202020204" pitchFamily="34" charset="0"/>
              <a:buChar char="•"/>
            </a:pPr>
            <a:r>
              <a:rPr lang="en-US" sz="2800" dirty="0">
                <a:solidFill>
                  <a:schemeClr val="tx1">
                    <a:lumMod val="65000"/>
                    <a:lumOff val="35000"/>
                  </a:schemeClr>
                </a:solidFill>
              </a:rPr>
              <a:t>Cosmos DB</a:t>
            </a:r>
          </a:p>
          <a:p>
            <a:pPr marL="742950" lvl="1" indent="-285750">
              <a:buFont typeface="Arial" panose="020B0604020202020204" pitchFamily="34" charset="0"/>
              <a:buChar char="•"/>
            </a:pPr>
            <a:r>
              <a:rPr lang="en-US" sz="2800" b="1" dirty="0">
                <a:solidFill>
                  <a:srgbClr val="FF5F00"/>
                </a:solidFill>
              </a:rPr>
              <a:t>Data Lake Store</a:t>
            </a:r>
          </a:p>
          <a:p>
            <a:pPr marL="742950" lvl="1" indent="-285750">
              <a:buFont typeface="Arial" panose="020B0604020202020204" pitchFamily="34" charset="0"/>
              <a:buChar char="•"/>
            </a:pPr>
            <a:r>
              <a:rPr lang="en-US" sz="2800" dirty="0">
                <a:solidFill>
                  <a:schemeClr val="tx1">
                    <a:lumMod val="65000"/>
                    <a:lumOff val="35000"/>
                  </a:schemeClr>
                </a:solidFill>
              </a:rPr>
              <a:t>Blob Storage</a:t>
            </a:r>
          </a:p>
          <a:p>
            <a:pPr marL="742950" lvl="1" indent="-285750">
              <a:buFont typeface="Arial" panose="020B0604020202020204" pitchFamily="34" charset="0"/>
              <a:buChar char="•"/>
            </a:pPr>
            <a:r>
              <a:rPr lang="en-US" sz="2800" dirty="0">
                <a:solidFill>
                  <a:srgbClr val="FF5F00"/>
                </a:solidFill>
              </a:rPr>
              <a:t>Event Hub</a:t>
            </a:r>
          </a:p>
          <a:p>
            <a:pPr marL="285750" indent="-285750">
              <a:buFont typeface="Arial" panose="020B0604020202020204" pitchFamily="34" charset="0"/>
              <a:buChar char="•"/>
            </a:pPr>
            <a:r>
              <a:rPr lang="en-US" sz="2800" dirty="0">
                <a:solidFill>
                  <a:schemeClr val="tx1">
                    <a:lumMod val="65000"/>
                    <a:lumOff val="35000"/>
                  </a:schemeClr>
                </a:solidFill>
              </a:rPr>
              <a:t>Integration with </a:t>
            </a:r>
            <a:r>
              <a:rPr lang="en-US" sz="2800" b="1" dirty="0">
                <a:solidFill>
                  <a:srgbClr val="FF5F00"/>
                </a:solidFill>
              </a:rPr>
              <a:t>Azure Active Directory</a:t>
            </a:r>
          </a:p>
          <a:p>
            <a:pPr marL="285750" indent="-285750">
              <a:buFont typeface="Arial" panose="020B0604020202020204" pitchFamily="34" charset="0"/>
              <a:buChar char="•"/>
            </a:pPr>
            <a:r>
              <a:rPr lang="en-US" sz="2800" dirty="0">
                <a:solidFill>
                  <a:schemeClr val="tx1">
                    <a:lumMod val="65000"/>
                    <a:lumOff val="35000"/>
                  </a:schemeClr>
                </a:solidFill>
              </a:rPr>
              <a:t>Notebooks : R, </a:t>
            </a:r>
            <a:r>
              <a:rPr lang="en-US" sz="2800" b="1" dirty="0">
                <a:solidFill>
                  <a:srgbClr val="FF5F00"/>
                </a:solidFill>
              </a:rPr>
              <a:t>Python</a:t>
            </a:r>
            <a:r>
              <a:rPr lang="en-US" sz="2800" dirty="0">
                <a:solidFill>
                  <a:schemeClr val="tx1">
                    <a:lumMod val="65000"/>
                    <a:lumOff val="35000"/>
                  </a:schemeClr>
                </a:solidFill>
              </a:rPr>
              <a:t>, Scala, or </a:t>
            </a:r>
            <a:r>
              <a:rPr lang="en-US" sz="2800"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354765"/>
          </a:xfrm>
          <a:prstGeom prst="rect">
            <a:avLst/>
          </a:prstGeom>
        </p:spPr>
        <p:txBody>
          <a:bodyPr wrap="square">
            <a:spAutoFit/>
          </a:bodyPr>
          <a:lstStyle/>
          <a:p>
            <a:pPr indent="-285750">
              <a:spcBef>
                <a:spcPts val="600"/>
              </a:spcBef>
              <a:buFont typeface="Arial" panose="020B0604020202020204" pitchFamily="34" charset="0"/>
              <a:buChar char="•"/>
            </a:pPr>
            <a:r>
              <a:rPr lang="en-US" sz="3200" dirty="0">
                <a:solidFill>
                  <a:srgbClr val="465562"/>
                </a:solidFill>
                <a:latin typeface="Euphemia"/>
              </a:rPr>
              <a:t>Apache Spark™</a:t>
            </a:r>
            <a:r>
              <a:rPr lang="pl-PL" sz="3200" dirty="0">
                <a:solidFill>
                  <a:srgbClr val="465562"/>
                </a:solidFill>
                <a:latin typeface="Euphemia"/>
              </a:rPr>
              <a:t> </a:t>
            </a:r>
            <a:r>
              <a:rPr lang="en-US" sz="3200" dirty="0">
                <a:solidFill>
                  <a:srgbClr val="465562"/>
                </a:solidFill>
                <a:latin typeface="Euphemia"/>
              </a:rPr>
              <a:t>is a unified analytics engine for large-scale data processing.</a:t>
            </a:r>
            <a:endParaRPr lang="pl-PL" sz="3200" dirty="0">
              <a:solidFill>
                <a:srgbClr val="465562"/>
              </a:solidFill>
              <a:latin typeface="Euphemia"/>
            </a:endParaRPr>
          </a:p>
          <a:p>
            <a:pPr indent="-285750">
              <a:spcBef>
                <a:spcPts val="600"/>
              </a:spcBef>
              <a:buFont typeface="Arial" panose="020B0604020202020204" pitchFamily="34" charset="0"/>
              <a:buChar char="•"/>
            </a:pPr>
            <a:r>
              <a:rPr lang="pl-PL" sz="3200" dirty="0" err="1">
                <a:solidFill>
                  <a:srgbClr val="FF5F00"/>
                </a:solidFill>
                <a:latin typeface="Euphemia"/>
              </a:rPr>
              <a:t>Speed</a:t>
            </a:r>
            <a:endParaRPr lang="pl-PL" sz="3200" dirty="0">
              <a:solidFill>
                <a:srgbClr val="FF5F00"/>
              </a:solidFill>
              <a:latin typeface="Euphemia"/>
            </a:endParaRPr>
          </a:p>
          <a:p>
            <a:pPr indent="-285750">
              <a:spcBef>
                <a:spcPts val="600"/>
              </a:spcBef>
              <a:buFont typeface="Arial" panose="020B0604020202020204" pitchFamily="34" charset="0"/>
              <a:buChar char="•"/>
            </a:pPr>
            <a:r>
              <a:rPr lang="pl-PL" sz="3200" dirty="0" err="1">
                <a:solidFill>
                  <a:srgbClr val="465562"/>
                </a:solidFill>
                <a:latin typeface="Euphemia"/>
              </a:rPr>
              <a:t>Easy</a:t>
            </a:r>
            <a:r>
              <a:rPr lang="pl-PL" sz="3200" dirty="0">
                <a:solidFill>
                  <a:srgbClr val="465562"/>
                </a:solidFill>
                <a:latin typeface="Euphemia"/>
              </a:rPr>
              <a:t> of </a:t>
            </a:r>
            <a:r>
              <a:rPr lang="pl-PL" sz="3200" dirty="0" err="1">
                <a:solidFill>
                  <a:srgbClr val="465562"/>
                </a:solidFill>
                <a:latin typeface="Euphemia"/>
              </a:rPr>
              <a:t>use</a:t>
            </a:r>
            <a:r>
              <a:rPr lang="pl-PL" sz="3200" dirty="0">
                <a:solidFill>
                  <a:srgbClr val="465562"/>
                </a:solidFill>
                <a:latin typeface="Euphemia"/>
              </a:rPr>
              <a:t> </a:t>
            </a:r>
          </a:p>
          <a:p>
            <a:pPr indent="-285750">
              <a:spcBef>
                <a:spcPts val="600"/>
              </a:spcBef>
              <a:buFont typeface="Arial" panose="020B0604020202020204" pitchFamily="34" charset="0"/>
              <a:buChar char="•"/>
            </a:pPr>
            <a:r>
              <a:rPr lang="pl-PL" sz="3200" dirty="0" err="1">
                <a:solidFill>
                  <a:srgbClr val="FF5F00"/>
                </a:solidFill>
                <a:latin typeface="Euphemia"/>
              </a:rPr>
              <a:t>Generality</a:t>
            </a:r>
            <a:endParaRPr lang="pl-PL" sz="3200" dirty="0">
              <a:solidFill>
                <a:srgbClr val="FF5F00"/>
              </a:solidFill>
              <a:latin typeface="Euphemia"/>
            </a:endParaRPr>
          </a:p>
          <a:p>
            <a:pPr indent="-285750">
              <a:spcBef>
                <a:spcPts val="600"/>
              </a:spcBef>
              <a:buFont typeface="Arial" panose="020B0604020202020204" pitchFamily="34" charset="0"/>
              <a:buChar char="•"/>
            </a:pPr>
            <a:r>
              <a:rPr lang="pl-PL" sz="3200" dirty="0" err="1">
                <a:solidFill>
                  <a:srgbClr val="465562"/>
                </a:solidFill>
                <a:latin typeface="Euphemia"/>
              </a:rPr>
              <a:t>Runs</a:t>
            </a:r>
            <a:r>
              <a:rPr lang="pl-PL" sz="3200" dirty="0">
                <a:solidFill>
                  <a:srgbClr val="465562"/>
                </a:solidFill>
                <a:latin typeface="Euphemia"/>
              </a:rPr>
              <a:t> </a:t>
            </a:r>
            <a:r>
              <a:rPr lang="pl-PL" sz="3200" dirty="0" err="1">
                <a:solidFill>
                  <a:srgbClr val="465562"/>
                </a:solidFill>
                <a:latin typeface="Euphemia"/>
              </a:rPr>
              <a:t>Everywhere</a:t>
            </a:r>
            <a:endParaRPr lang="pl-PL" sz="3200" dirty="0">
              <a:solidFill>
                <a:srgbClr val="465562"/>
              </a:solidFill>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600" b="1" dirty="0" err="1">
                <a:solidFill>
                  <a:srgbClr val="FF5F00"/>
                </a:solidFill>
              </a:rPr>
              <a:t>Goals</a:t>
            </a:r>
            <a:endParaRPr lang="pl-PL" sz="4600" b="1" dirty="0">
              <a:solidFill>
                <a:srgbClr val="FF5F00"/>
              </a:solidFill>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FF5F00"/>
                </a:solidFill>
              </a:rPr>
              <a:t>Share</a:t>
            </a:r>
            <a:r>
              <a:rPr lang="pl-PL" sz="4000" b="1" dirty="0">
                <a:solidFill>
                  <a:srgbClr val="EF942F"/>
                </a:solidFill>
              </a:rPr>
              <a:t> </a:t>
            </a:r>
            <a:r>
              <a:rPr lang="pl-PL" sz="4000" b="1" dirty="0">
                <a:solidFill>
                  <a:schemeClr val="tx1">
                    <a:lumMod val="65000"/>
                    <a:lumOff val="35000"/>
                  </a:schemeClr>
                </a:solidFill>
              </a:rPr>
              <a:t>knowledge about big data</a:t>
            </a:r>
            <a:endParaRPr lang="en-GB" sz="4000" b="1" dirty="0">
              <a:solidFill>
                <a:schemeClr val="tx1">
                  <a:lumMod val="65000"/>
                  <a:lumOff val="35000"/>
                </a:schemeClr>
              </a:solidFill>
            </a:endParaRPr>
          </a:p>
          <a:p>
            <a:pPr>
              <a:buFont typeface="Wingdings" panose="05000000000000000000" pitchFamily="2" charset="2"/>
              <a:buChar char="§"/>
            </a:pPr>
            <a:r>
              <a:rPr lang="pl-PL" sz="4000" b="1" dirty="0">
                <a:solidFill>
                  <a:schemeClr val="tx1">
                    <a:lumMod val="65000"/>
                    <a:lumOff val="35000"/>
                  </a:schemeClr>
                </a:solidFill>
              </a:rPr>
              <a:t> Exchange experience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sz="5400" b="1" spc="-50" dirty="0">
                <a:solidFill>
                  <a:srgbClr val="FF5F00"/>
                </a:solidFill>
                <a:latin typeface="Calibri Light" panose="020F0302020204030204"/>
                <a:ea typeface="+mj-ea"/>
                <a:cs typeface="+mj-cs"/>
              </a:rPr>
              <a:t>Big Data - introduction</a:t>
            </a:r>
            <a:endParaRPr lang="en-US" sz="54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16DED-467C-4598-AA48-756BB7E6230A}"/>
              </a:ext>
            </a:extLst>
          </p:cNvPr>
          <p:cNvSpPr>
            <a:spLocks noGrp="1"/>
          </p:cNvSpPr>
          <p:nvPr>
            <p:ph type="body" sz="quarter" idx="13"/>
          </p:nvPr>
        </p:nvSpPr>
        <p:spPr>
          <a:xfrm>
            <a:off x="744502" y="676497"/>
            <a:ext cx="10856948" cy="957299"/>
          </a:xfrm>
        </p:spPr>
        <p:txBody>
          <a:bodyPr/>
          <a:lstStyle/>
          <a:p>
            <a:r>
              <a:rPr lang="pl-PL" sz="4800" b="1" spc="-50" dirty="0">
                <a:solidFill>
                  <a:srgbClr val="FF5F00"/>
                </a:solidFill>
                <a:latin typeface="Calibri Light" panose="020F0302020204030204"/>
                <a:ea typeface="+mj-ea"/>
                <a:cs typeface="+mj-cs"/>
              </a:rPr>
              <a:t>U–SQL Language</a:t>
            </a:r>
            <a:r>
              <a:rPr lang="en-GB" sz="4800" b="1" spc="-50" dirty="0">
                <a:solidFill>
                  <a:srgbClr val="FF5F00"/>
                </a:solidFill>
                <a:latin typeface="Calibri Light" panose="020F0302020204030204"/>
                <a:ea typeface="+mj-ea"/>
                <a:cs typeface="+mj-cs"/>
              </a:rPr>
              <a:t> Overview</a:t>
            </a:r>
            <a:endParaRPr lang="pl-PL" sz="4800" b="1" spc="-50" dirty="0">
              <a:solidFill>
                <a:srgbClr val="FF5F00"/>
              </a:solidFill>
              <a:latin typeface="Calibri Light" panose="020F0302020204030204"/>
              <a:ea typeface="+mj-ea"/>
              <a:cs typeface="+mj-cs"/>
            </a:endParaRPr>
          </a:p>
          <a:p>
            <a:endParaRPr lang="pl-PL" dirty="0"/>
          </a:p>
        </p:txBody>
      </p:sp>
      <p:sp>
        <p:nvSpPr>
          <p:cNvPr id="61" name="Rectangle 60">
            <a:extLst>
              <a:ext uri="{FF2B5EF4-FFF2-40B4-BE49-F238E27FC236}">
                <a16:creationId xmlns:a16="http://schemas.microsoft.com/office/drawing/2014/main" id="{1319905F-2E6E-466C-8661-3437E08F9F7A}"/>
              </a:ext>
            </a:extLst>
          </p:cNvPr>
          <p:cNvSpPr/>
          <p:nvPr/>
        </p:nvSpPr>
        <p:spPr>
          <a:xfrm>
            <a:off x="7860447" y="1477520"/>
            <a:ext cx="2917084" cy="21516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C# Types</a:t>
            </a:r>
          </a:p>
        </p:txBody>
      </p:sp>
      <p:sp>
        <p:nvSpPr>
          <p:cNvPr id="62" name="Left Brace 61">
            <a:extLst>
              <a:ext uri="{FF2B5EF4-FFF2-40B4-BE49-F238E27FC236}">
                <a16:creationId xmlns:a16="http://schemas.microsoft.com/office/drawing/2014/main" id="{D89860C1-B151-4CFA-8770-5AC18B5A2A4E}"/>
              </a:ext>
            </a:extLst>
          </p:cNvPr>
          <p:cNvSpPr/>
          <p:nvPr/>
        </p:nvSpPr>
        <p:spPr>
          <a:xfrm rot="10800000">
            <a:off x="7591289" y="1411062"/>
            <a:ext cx="108040" cy="37814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AA1332F9-2122-4F8D-A39A-C3C53D2F6361}"/>
              </a:ext>
            </a:extLst>
          </p:cNvPr>
          <p:cNvSpPr/>
          <p:nvPr/>
        </p:nvSpPr>
        <p:spPr>
          <a:xfrm>
            <a:off x="7860447" y="1847899"/>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Assemblies</a:t>
            </a:r>
          </a:p>
        </p:txBody>
      </p:sp>
      <p:sp>
        <p:nvSpPr>
          <p:cNvPr id="64" name="Left Brace 63">
            <a:extLst>
              <a:ext uri="{FF2B5EF4-FFF2-40B4-BE49-F238E27FC236}">
                <a16:creationId xmlns:a16="http://schemas.microsoft.com/office/drawing/2014/main" id="{53217349-3031-4AA2-B94B-0B214E0E2DA4}"/>
              </a:ext>
            </a:extLst>
          </p:cNvPr>
          <p:cNvSpPr/>
          <p:nvPr/>
        </p:nvSpPr>
        <p:spPr>
          <a:xfrm rot="10800000">
            <a:off x="7591289" y="1852362"/>
            <a:ext cx="108040" cy="162060"/>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D787FB61-883E-415E-8FFB-C039724523E1}"/>
              </a:ext>
            </a:extLst>
          </p:cNvPr>
          <p:cNvSpPr/>
          <p:nvPr/>
        </p:nvSpPr>
        <p:spPr>
          <a:xfrm>
            <a:off x="7860447" y="2303162"/>
            <a:ext cx="2917084" cy="315181"/>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Apply Schema on Read</a:t>
            </a:r>
          </a:p>
        </p:txBody>
      </p:sp>
      <p:sp>
        <p:nvSpPr>
          <p:cNvPr id="66" name="Left Brace 65">
            <a:extLst>
              <a:ext uri="{FF2B5EF4-FFF2-40B4-BE49-F238E27FC236}">
                <a16:creationId xmlns:a16="http://schemas.microsoft.com/office/drawing/2014/main" id="{80B049A4-A195-431D-AAA6-FC321E303367}"/>
              </a:ext>
            </a:extLst>
          </p:cNvPr>
          <p:cNvSpPr/>
          <p:nvPr/>
        </p:nvSpPr>
        <p:spPr>
          <a:xfrm rot="10800000">
            <a:off x="7591289" y="2252121"/>
            <a:ext cx="108040" cy="457771"/>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32332C81-68F0-46DA-B003-4AB4ADD29B1E}"/>
              </a:ext>
            </a:extLst>
          </p:cNvPr>
          <p:cNvSpPr/>
          <p:nvPr/>
        </p:nvSpPr>
        <p:spPr>
          <a:xfrm>
            <a:off x="7860447" y="2974813"/>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Extractor</a:t>
            </a:r>
          </a:p>
        </p:txBody>
      </p:sp>
      <p:sp>
        <p:nvSpPr>
          <p:cNvPr id="68" name="Rectangle 67">
            <a:extLst>
              <a:ext uri="{FF2B5EF4-FFF2-40B4-BE49-F238E27FC236}">
                <a16:creationId xmlns:a16="http://schemas.microsoft.com/office/drawing/2014/main" id="{235D87A7-8851-4AE2-BE4E-DEC9DEBDF1DB}"/>
              </a:ext>
            </a:extLst>
          </p:cNvPr>
          <p:cNvSpPr/>
          <p:nvPr/>
        </p:nvSpPr>
        <p:spPr>
          <a:xfrm>
            <a:off x="7860447" y="3567430"/>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External Extractor</a:t>
            </a:r>
          </a:p>
        </p:txBody>
      </p:sp>
      <p:cxnSp>
        <p:nvCxnSpPr>
          <p:cNvPr id="69" name="Straight Connector 68">
            <a:extLst>
              <a:ext uri="{FF2B5EF4-FFF2-40B4-BE49-F238E27FC236}">
                <a16:creationId xmlns:a16="http://schemas.microsoft.com/office/drawing/2014/main" id="{D7F4A5E2-B3FF-4AF8-8A11-08A9822691A1}"/>
              </a:ext>
            </a:extLst>
          </p:cNvPr>
          <p:cNvCxnSpPr>
            <a:cxnSpLocks/>
            <a:endCxn id="67" idx="1"/>
          </p:cNvCxnSpPr>
          <p:nvPr/>
        </p:nvCxnSpPr>
        <p:spPr>
          <a:xfrm flipV="1">
            <a:off x="5798889" y="3044267"/>
            <a:ext cx="2061558" cy="1413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70" name="Straight Connector 69">
            <a:extLst>
              <a:ext uri="{FF2B5EF4-FFF2-40B4-BE49-F238E27FC236}">
                <a16:creationId xmlns:a16="http://schemas.microsoft.com/office/drawing/2014/main" id="{61ABAA5E-65E9-4A33-92E5-6FE1B76F57B7}"/>
              </a:ext>
            </a:extLst>
          </p:cNvPr>
          <p:cNvCxnSpPr>
            <a:cxnSpLocks/>
            <a:endCxn id="68" idx="1"/>
          </p:cNvCxnSpPr>
          <p:nvPr/>
        </p:nvCxnSpPr>
        <p:spPr>
          <a:xfrm flipV="1">
            <a:off x="4200127" y="3636884"/>
            <a:ext cx="3660320" cy="3044"/>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nvGrpSpPr>
          <p:cNvPr id="71" name="Group 70">
            <a:extLst>
              <a:ext uri="{FF2B5EF4-FFF2-40B4-BE49-F238E27FC236}">
                <a16:creationId xmlns:a16="http://schemas.microsoft.com/office/drawing/2014/main" id="{92C6B9AF-FE27-4E50-BDD4-ACB121F6F65B}"/>
              </a:ext>
            </a:extLst>
          </p:cNvPr>
          <p:cNvGrpSpPr/>
          <p:nvPr/>
        </p:nvGrpSpPr>
        <p:grpSpPr>
          <a:xfrm>
            <a:off x="7531687" y="3775792"/>
            <a:ext cx="3245844" cy="2429362"/>
            <a:chOff x="5950396" y="3467116"/>
            <a:chExt cx="4326665" cy="3238306"/>
          </a:xfrm>
        </p:grpSpPr>
        <p:grpSp>
          <p:nvGrpSpPr>
            <p:cNvPr id="72" name="Group 71">
              <a:extLst>
                <a:ext uri="{FF2B5EF4-FFF2-40B4-BE49-F238E27FC236}">
                  <a16:creationId xmlns:a16="http://schemas.microsoft.com/office/drawing/2014/main" id="{97D54947-8206-483C-BB32-8E2E93D6A015}"/>
                </a:ext>
              </a:extLst>
            </p:cNvPr>
            <p:cNvGrpSpPr/>
            <p:nvPr/>
          </p:nvGrpSpPr>
          <p:grpSpPr>
            <a:xfrm>
              <a:off x="5950396" y="3467116"/>
              <a:ext cx="4320480" cy="610202"/>
              <a:chOff x="5950396" y="3467116"/>
              <a:chExt cx="4320480" cy="610202"/>
            </a:xfrm>
          </p:grpSpPr>
          <p:sp>
            <p:nvSpPr>
              <p:cNvPr id="76" name="Rectangle 75">
                <a:extLst>
                  <a:ext uri="{FF2B5EF4-FFF2-40B4-BE49-F238E27FC236}">
                    <a16:creationId xmlns:a16="http://schemas.microsoft.com/office/drawing/2014/main" id="{02359BA3-8577-433B-A7CB-87F7F5176E11}"/>
                  </a:ext>
                </a:extLst>
              </p:cNvPr>
              <p:cNvSpPr/>
              <p:nvPr/>
            </p:nvSpPr>
            <p:spPr>
              <a:xfrm>
                <a:off x="6382444" y="3689507"/>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(SELECT FROM)</a:t>
                </a:r>
              </a:p>
            </p:txBody>
          </p:sp>
          <p:sp>
            <p:nvSpPr>
              <p:cNvPr id="77" name="Left Brace 76">
                <a:extLst>
                  <a:ext uri="{FF2B5EF4-FFF2-40B4-BE49-F238E27FC236}">
                    <a16:creationId xmlns:a16="http://schemas.microsoft.com/office/drawing/2014/main" id="{21A5E5B8-8AB5-4587-8335-E30324CB93E2}"/>
                  </a:ext>
                </a:extLst>
              </p:cNvPr>
              <p:cNvSpPr/>
              <p:nvPr/>
            </p:nvSpPr>
            <p:spPr>
              <a:xfrm rot="10800000">
                <a:off x="5950396" y="3467116"/>
                <a:ext cx="144016" cy="610202"/>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3110321C-E6B5-4185-924C-74E90D6FB866}"/>
                </a:ext>
              </a:extLst>
            </p:cNvPr>
            <p:cNvGrpSpPr/>
            <p:nvPr/>
          </p:nvGrpSpPr>
          <p:grpSpPr>
            <a:xfrm>
              <a:off x="5950396" y="5440088"/>
              <a:ext cx="4326665" cy="1265334"/>
              <a:chOff x="5950396" y="5440088"/>
              <a:chExt cx="4326665" cy="1265334"/>
            </a:xfrm>
          </p:grpSpPr>
          <p:sp>
            <p:nvSpPr>
              <p:cNvPr id="74" name="Rectangle 73">
                <a:extLst>
                  <a:ext uri="{FF2B5EF4-FFF2-40B4-BE49-F238E27FC236}">
                    <a16:creationId xmlns:a16="http://schemas.microsoft.com/office/drawing/2014/main" id="{9FD68465-A114-4C84-A38D-AEC7A7533C29}"/>
                  </a:ext>
                </a:extLst>
              </p:cNvPr>
              <p:cNvSpPr/>
              <p:nvPr/>
            </p:nvSpPr>
            <p:spPr>
              <a:xfrm>
                <a:off x="6388629" y="5497662"/>
                <a:ext cx="3888432" cy="38396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Dialect (JOIN, WHERE, ORDER BY ...)</a:t>
                </a:r>
              </a:p>
            </p:txBody>
          </p:sp>
          <p:sp>
            <p:nvSpPr>
              <p:cNvPr id="75" name="Left Brace 74">
                <a:extLst>
                  <a:ext uri="{FF2B5EF4-FFF2-40B4-BE49-F238E27FC236}">
                    <a16:creationId xmlns:a16="http://schemas.microsoft.com/office/drawing/2014/main" id="{56317519-69D7-4010-9770-D39B2F7C5B6A}"/>
                  </a:ext>
                </a:extLst>
              </p:cNvPr>
              <p:cNvSpPr/>
              <p:nvPr/>
            </p:nvSpPr>
            <p:spPr>
              <a:xfrm rot="10800000">
                <a:off x="5950396" y="5440088"/>
                <a:ext cx="144016" cy="1265334"/>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78" name="Rectangle 77">
            <a:extLst>
              <a:ext uri="{FF2B5EF4-FFF2-40B4-BE49-F238E27FC236}">
                <a16:creationId xmlns:a16="http://schemas.microsoft.com/office/drawing/2014/main" id="{B638FE80-B46C-4B1C-81D2-916250AEE525}"/>
              </a:ext>
            </a:extLst>
          </p:cNvPr>
          <p:cNvSpPr/>
          <p:nvPr/>
        </p:nvSpPr>
        <p:spPr>
          <a:xfrm>
            <a:off x="7801788" y="6317213"/>
            <a:ext cx="2917084" cy="183287"/>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Output</a:t>
            </a:r>
          </a:p>
        </p:txBody>
      </p:sp>
      <p:sp>
        <p:nvSpPr>
          <p:cNvPr id="79" name="Left Brace 78">
            <a:extLst>
              <a:ext uri="{FF2B5EF4-FFF2-40B4-BE49-F238E27FC236}">
                <a16:creationId xmlns:a16="http://schemas.microsoft.com/office/drawing/2014/main" id="{43B5C98C-6F67-4921-BF7D-5590F3C71E1E}"/>
              </a:ext>
            </a:extLst>
          </p:cNvPr>
          <p:cNvSpPr/>
          <p:nvPr/>
        </p:nvSpPr>
        <p:spPr>
          <a:xfrm rot="10800000">
            <a:off x="7556318" y="6335734"/>
            <a:ext cx="108040" cy="213835"/>
          </a:xfrm>
          <a:prstGeom prst="leftBrace">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a:ea typeface="+mn-ea"/>
              <a:cs typeface="+mn-cs"/>
            </a:endParaRPr>
          </a:p>
        </p:txBody>
      </p:sp>
      <p:grpSp>
        <p:nvGrpSpPr>
          <p:cNvPr id="80" name="Group 79">
            <a:extLst>
              <a:ext uri="{FF2B5EF4-FFF2-40B4-BE49-F238E27FC236}">
                <a16:creationId xmlns:a16="http://schemas.microsoft.com/office/drawing/2014/main" id="{42300BEE-FBB1-49EA-8D79-77E5594EB0E9}"/>
              </a:ext>
            </a:extLst>
          </p:cNvPr>
          <p:cNvGrpSpPr/>
          <p:nvPr/>
        </p:nvGrpSpPr>
        <p:grpSpPr>
          <a:xfrm>
            <a:off x="4141468" y="4553442"/>
            <a:ext cx="6631423" cy="128365"/>
            <a:chOff x="1431280" y="4352455"/>
            <a:chExt cx="8839596" cy="171109"/>
          </a:xfrm>
        </p:grpSpPr>
        <p:sp>
          <p:nvSpPr>
            <p:cNvPr id="81" name="Rectangle 80">
              <a:extLst>
                <a:ext uri="{FF2B5EF4-FFF2-40B4-BE49-F238E27FC236}">
                  <a16:creationId xmlns:a16="http://schemas.microsoft.com/office/drawing/2014/main" id="{884FFF64-CB72-40BD-90BB-7878EA13E896}"/>
                </a:ext>
              </a:extLst>
            </p:cNvPr>
            <p:cNvSpPr/>
            <p:nvPr/>
          </p:nvSpPr>
          <p:spPr>
            <a:xfrm>
              <a:off x="6382444" y="4352455"/>
              <a:ext cx="3888432" cy="17110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SQL Aggregation(s) </a:t>
              </a:r>
            </a:p>
          </p:txBody>
        </p:sp>
        <p:cxnSp>
          <p:nvCxnSpPr>
            <p:cNvPr id="82" name="Straight Connector 81">
              <a:extLst>
                <a:ext uri="{FF2B5EF4-FFF2-40B4-BE49-F238E27FC236}">
                  <a16:creationId xmlns:a16="http://schemas.microsoft.com/office/drawing/2014/main" id="{6D643033-88D8-45EA-9206-29B2927350DE}"/>
                </a:ext>
              </a:extLst>
            </p:cNvPr>
            <p:cNvCxnSpPr>
              <a:cxnSpLocks/>
            </p:cNvCxnSpPr>
            <p:nvPr/>
          </p:nvCxnSpPr>
          <p:spPr>
            <a:xfrm flipH="1" flipV="1">
              <a:off x="1431280" y="4443995"/>
              <a:ext cx="4879156" cy="18278"/>
            </a:xfrm>
            <a:prstGeom prst="line">
              <a:avLst/>
            </a:prstGeom>
            <a:solidFill>
              <a:sysClr val="window" lastClr="FFFFFF"/>
            </a:solidFill>
            <a:ln w="25400" cap="flat" cmpd="sng" algn="ctr">
              <a:solidFill>
                <a:srgbClr val="F79646"/>
              </a:solidFill>
              <a:prstDash val="solid"/>
            </a:ln>
            <a:effectLst/>
          </p:spPr>
        </p:cxnSp>
      </p:grpSp>
      <p:sp>
        <p:nvSpPr>
          <p:cNvPr id="83" name="Rectangle 82">
            <a:extLst>
              <a:ext uri="{FF2B5EF4-FFF2-40B4-BE49-F238E27FC236}">
                <a16:creationId xmlns:a16="http://schemas.microsoft.com/office/drawing/2014/main" id="{EB2E3863-4146-440E-9BDA-1D9CA9E65A1F}"/>
              </a:ext>
            </a:extLst>
          </p:cNvPr>
          <p:cNvSpPr/>
          <p:nvPr/>
        </p:nvSpPr>
        <p:spPr>
          <a:xfrm>
            <a:off x="2075356" y="1322626"/>
            <a:ext cx="4570809" cy="5632311"/>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808000"/>
                </a:solidFill>
                <a:effectLst/>
                <a:uLnTx/>
                <a:uFillTx/>
                <a:latin typeface="Consolas" panose="020B0609020204030204" pitchFamily="49" charset="0"/>
              </a:rPr>
              <a:t>projectsInput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@"Projects\{file}.csv"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@eventDate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System.</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.Parse(</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"201</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8</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10</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GB" sz="900" b="0" i="0" u="none" strike="noStrike" kern="0" cap="none" spc="0" normalizeH="0" baseline="0" noProof="0" dirty="0">
                <a:ln>
                  <a:noFill/>
                </a:ln>
                <a:solidFill>
                  <a:srgbClr val="A31515"/>
                </a:solidFill>
                <a:effectLst/>
                <a:uLnTx/>
                <a:uFillTx/>
                <a:latin typeface="Consolas" panose="020B0609020204030204" pitchFamily="49" charset="0"/>
              </a:rPr>
              <a:t>15</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DECLARE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@numbers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2;</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REFERENCE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ASSEMBLY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USQLCSharpDemo;</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ImageColorsProcessor = USQLCSharpDemo.ImageColorProducer;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startDate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endDate </a:t>
            </a:r>
            <a:r>
              <a:rPr kumimoji="0" lang="pl-PL" sz="900" b="0" i="0" u="none" strike="noStrike" kern="0" cap="none" spc="0" normalizeH="0" baseline="0" noProof="0" dirty="0">
                <a:ln>
                  <a:noFill/>
                </a:ln>
                <a:solidFill>
                  <a:srgbClr val="008080"/>
                </a:solidFill>
                <a:effectLst/>
                <a:uLnTx/>
                <a:uFillTx/>
                <a:latin typeface="Consolas" panose="020B0609020204030204" pitchFamily="49" charset="0"/>
              </a:rPr>
              <a:t>DateTime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@projectsInput</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Extractors.Csv</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skipFirstNRows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1, quoting :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true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@rs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EXTRACT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content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byte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fileName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string</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@imgFiles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BinaryExtractor();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@assignments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user.ToUpper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user,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SqlArray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&lt;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&gt;(</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projects.Split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char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8080"/>
                </a:solidFill>
                <a:effectLst/>
                <a:uLnTx/>
                <a:uFillTx/>
                <a:latin typeface="Consolas" panose="020B0609020204030204" pitchFamily="49" charset="0"/>
              </a:rPr>
              <a:t>StringSplitOptions</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.RemoveEmptyEntries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projs</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@usersprojects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@agg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FF00FF"/>
                </a:solidFill>
                <a:effectLst/>
                <a:uLnTx/>
                <a:uFillTx/>
                <a:latin typeface="Consolas" panose="020B0609020204030204" pitchFamily="49" charset="0"/>
              </a:rPr>
              <a:t>COUNT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 )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units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project.StartsWith</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900" b="0" i="0" u="none" strike="noStrike" kern="0" cap="none" spc="0" normalizeH="0" baseline="0" noProof="0" dirty="0">
                <a:ln>
                  <a:noFill/>
                </a:ln>
                <a:solidFill>
                  <a:srgbClr val="A31515"/>
                </a:solidFill>
                <a:effectLst/>
                <a:uLnTx/>
                <a:uFillTx/>
                <a:latin typeface="Consolas" panose="020B0609020204030204" pitchFamily="49" charset="0"/>
              </a:rPr>
              <a:t>"My"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GROUP</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p.endDate</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@details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JOIN</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@projects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p.project</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us.project</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user.StartsWith(</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"Me"</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ORDER</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err="1">
                <a:ln>
                  <a:noFill/>
                </a:ln>
                <a:solidFill>
                  <a:srgbClr val="000000"/>
                </a:solidFill>
                <a:effectLst/>
                <a:uLnTx/>
                <a:uFillTx/>
                <a:latin typeface="Consolas" panose="020B0609020204030204" pitchFamily="49" charset="0"/>
              </a:rPr>
              <a:t>p.endDate</a:t>
            </a:r>
            <a:r>
              <a:rPr kumimoji="0" lang="en-US"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900" b="0" i="0" u="none" strike="noStrike" kern="0" cap="none" spc="0" normalizeH="0" baseline="0" noProof="0" dirty="0">
                <a:ln>
                  <a:noFill/>
                </a:ln>
                <a:solidFill>
                  <a:srgbClr val="0000FF"/>
                </a:solidFill>
                <a:effectLst/>
                <a:uLnTx/>
                <a:uFillTx/>
                <a:latin typeface="Consolas" panose="020B0609020204030204" pitchFamily="49" charset="0"/>
              </a:rPr>
              <a:t>DESC</a:t>
            </a:r>
            <a:endParaRPr kumimoji="0" lang="en-US"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FETCH</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10 </a:t>
            </a: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ROWS</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OUTPUT</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808000"/>
                </a:solidFill>
                <a:effectLst/>
                <a:uLnTx/>
                <a:uFillTx/>
                <a:latin typeface="Consolas" panose="020B0609020204030204" pitchFamily="49" charset="0"/>
              </a:rPr>
              <a:t>@myprojects</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pl-PL" sz="900" b="0" i="0" u="none" strike="noStrike" kern="0" cap="none" spc="0" normalizeH="0" baseline="0" noProof="0" dirty="0">
                <a:ln>
                  <a:noFill/>
                </a:ln>
                <a:solidFill>
                  <a:srgbClr val="A31515"/>
                </a:solidFill>
                <a:effectLst/>
                <a:uLnTx/>
                <a:uFillTx/>
                <a:latin typeface="Consolas" panose="020B0609020204030204" pitchFamily="49" charset="0"/>
              </a:rPr>
              <a:t>"myprojects.csv"</a:t>
            </a:r>
            <a:endParaRPr kumimoji="0" lang="pl-PL" sz="9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900" b="0" i="0" u="none" strike="noStrike" kern="0" cap="none" spc="0" normalizeH="0" baseline="0" noProof="0" dirty="0">
                <a:ln>
                  <a:noFill/>
                </a:ln>
                <a:solidFill>
                  <a:srgbClr val="0000FF"/>
                </a:solidFill>
                <a:effectLst/>
                <a:uLnTx/>
                <a:uFillTx/>
                <a:latin typeface="Consolas" panose="020B0609020204030204" pitchFamily="49" charset="0"/>
              </a:rPr>
              <a:t>USING</a:t>
            </a:r>
            <a:r>
              <a:rPr kumimoji="0" lang="pl-PL" sz="900" b="0" i="0" u="none" strike="noStrike" kern="0" cap="none" spc="0" normalizeH="0" baseline="0" noProof="0" dirty="0">
                <a:ln>
                  <a:noFill/>
                </a:ln>
                <a:solidFill>
                  <a:srgbClr val="000000"/>
                </a:solidFill>
                <a:effectLst/>
                <a:uLnTx/>
                <a:uFillTx/>
                <a:latin typeface="Consolas" panose="020B0609020204030204" pitchFamily="49" charset="0"/>
              </a:rPr>
              <a:t> Outputters.Csv();</a:t>
            </a:r>
            <a:endParaRPr kumimoji="0" lang="pl-PL" sz="900" b="0" i="0" u="none" strike="noStrike" kern="0" cap="none" spc="0" normalizeH="0" baseline="0" noProof="0" dirty="0">
              <a:ln>
                <a:noFill/>
              </a:ln>
              <a:solidFill>
                <a:prstClr val="black"/>
              </a:solidFill>
              <a:effectLst/>
              <a:uLnTx/>
              <a:uFillTx/>
            </a:endParaRPr>
          </a:p>
        </p:txBody>
      </p:sp>
      <p:grpSp>
        <p:nvGrpSpPr>
          <p:cNvPr id="84" name="Group 83">
            <a:extLst>
              <a:ext uri="{FF2B5EF4-FFF2-40B4-BE49-F238E27FC236}">
                <a16:creationId xmlns:a16="http://schemas.microsoft.com/office/drawing/2014/main" id="{9E1A548D-7522-41E1-8D72-6B157709519A}"/>
              </a:ext>
            </a:extLst>
          </p:cNvPr>
          <p:cNvGrpSpPr/>
          <p:nvPr/>
        </p:nvGrpSpPr>
        <p:grpSpPr>
          <a:xfrm>
            <a:off x="4274820" y="4884925"/>
            <a:ext cx="6498071" cy="1296576"/>
            <a:chOff x="1609036" y="4686540"/>
            <a:chExt cx="8661840" cy="1728318"/>
          </a:xfrm>
        </p:grpSpPr>
        <p:sp>
          <p:nvSpPr>
            <p:cNvPr id="85" name="Rectangle 84">
              <a:extLst>
                <a:ext uri="{FF2B5EF4-FFF2-40B4-BE49-F238E27FC236}">
                  <a16:creationId xmlns:a16="http://schemas.microsoft.com/office/drawing/2014/main" id="{3B3CF074-C72F-4653-B88F-ACD3F0CD0919}"/>
                </a:ext>
              </a:extLst>
            </p:cNvPr>
            <p:cNvSpPr/>
            <p:nvPr/>
          </p:nvSpPr>
          <p:spPr>
            <a:xfrm>
              <a:off x="6382444" y="4686540"/>
              <a:ext cx="3888432" cy="185163"/>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.NET Methods</a:t>
              </a:r>
            </a:p>
          </p:txBody>
        </p:sp>
        <p:cxnSp>
          <p:nvCxnSpPr>
            <p:cNvPr id="86" name="Straight Connector 85">
              <a:extLst>
                <a:ext uri="{FF2B5EF4-FFF2-40B4-BE49-F238E27FC236}">
                  <a16:creationId xmlns:a16="http://schemas.microsoft.com/office/drawing/2014/main" id="{EE670F16-9B43-4D2D-A573-6D45F774F83C}"/>
                </a:ext>
              </a:extLst>
            </p:cNvPr>
            <p:cNvCxnSpPr>
              <a:cxnSpLocks/>
            </p:cNvCxnSpPr>
            <p:nvPr/>
          </p:nvCxnSpPr>
          <p:spPr>
            <a:xfrm flipV="1">
              <a:off x="2452097" y="4779123"/>
              <a:ext cx="3858338" cy="23106"/>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cxnSp>
          <p:nvCxnSpPr>
            <p:cNvPr id="87" name="Connector: Elbow 86">
              <a:extLst>
                <a:ext uri="{FF2B5EF4-FFF2-40B4-BE49-F238E27FC236}">
                  <a16:creationId xmlns:a16="http://schemas.microsoft.com/office/drawing/2014/main" id="{58CF0F8C-CBCD-4EB0-9E1D-38ADD291B420}"/>
                </a:ext>
              </a:extLst>
            </p:cNvPr>
            <p:cNvCxnSpPr>
              <a:cxnSpLocks/>
            </p:cNvCxnSpPr>
            <p:nvPr/>
          </p:nvCxnSpPr>
          <p:spPr>
            <a:xfrm flipV="1">
              <a:off x="1609036" y="4871702"/>
              <a:ext cx="4701399" cy="1543156"/>
            </a:xfrm>
            <a:prstGeom prst="bentConnector3">
              <a:avLst/>
            </a:prstGeom>
            <a:noFill/>
            <a:ln w="25400" cap="flat" cmpd="sng" algn="ctr">
              <a:solidFill>
                <a:srgbClr val="F79646"/>
              </a:solidFill>
              <a:prstDash val="solid"/>
            </a:ln>
            <a:effectLst>
              <a:outerShdw blurRad="40000" dist="20000" dir="5400000" rotWithShape="0">
                <a:srgbClr val="000000">
                  <a:alpha val="38000"/>
                </a:srgbClr>
              </a:outerShdw>
            </a:effectLst>
          </p:spPr>
        </p:cxnSp>
      </p:grpSp>
      <p:sp>
        <p:nvSpPr>
          <p:cNvPr id="88" name="Rectangle 87">
            <a:extLst>
              <a:ext uri="{FF2B5EF4-FFF2-40B4-BE49-F238E27FC236}">
                <a16:creationId xmlns:a16="http://schemas.microsoft.com/office/drawing/2014/main" id="{D3030217-4945-455A-90D7-F956B515E90E}"/>
              </a:ext>
            </a:extLst>
          </p:cNvPr>
          <p:cNvSpPr/>
          <p:nvPr/>
        </p:nvSpPr>
        <p:spPr>
          <a:xfrm>
            <a:off x="7860447" y="3190455"/>
            <a:ext cx="2917084" cy="138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900" b="1" i="0" u="none" strike="noStrike" kern="0" cap="none" spc="0" normalizeH="0" baseline="0" noProof="0" dirty="0">
                <a:ln>
                  <a:noFill/>
                </a:ln>
                <a:solidFill>
                  <a:prstClr val="black"/>
                </a:solidFill>
                <a:effectLst/>
                <a:uLnTx/>
                <a:uFillTx/>
                <a:latin typeface="Calibri"/>
                <a:ea typeface="+mn-ea"/>
                <a:cs typeface="+mn-cs"/>
              </a:rPr>
              <a:t>Rowset(s)</a:t>
            </a:r>
          </a:p>
        </p:txBody>
      </p:sp>
      <p:cxnSp>
        <p:nvCxnSpPr>
          <p:cNvPr id="89" name="Straight Connector 88">
            <a:extLst>
              <a:ext uri="{FF2B5EF4-FFF2-40B4-BE49-F238E27FC236}">
                <a16:creationId xmlns:a16="http://schemas.microsoft.com/office/drawing/2014/main" id="{0A0A81B3-284B-4A56-A6C7-9E1F98A51A28}"/>
              </a:ext>
            </a:extLst>
          </p:cNvPr>
          <p:cNvCxnSpPr>
            <a:cxnSpLocks/>
          </p:cNvCxnSpPr>
          <p:nvPr/>
        </p:nvCxnSpPr>
        <p:spPr>
          <a:xfrm>
            <a:off x="2479530" y="3124820"/>
            <a:ext cx="5380917" cy="113351"/>
          </a:xfrm>
          <a:prstGeom prst="line">
            <a:avLst/>
          </a:prstGeom>
          <a:noFill/>
          <a:ln w="25400" cap="flat" cmpd="sng" algn="ctr">
            <a:solidFill>
              <a:srgbClr val="F7964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508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1000" fill="hold"/>
                                        <p:tgtEl>
                                          <p:spTgt spid="6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1000"/>
                                        <p:tgtEl>
                                          <p:spTgt spid="66"/>
                                        </p:tgtEl>
                                      </p:cBhvr>
                                    </p:animEffect>
                                    <p:anim calcmode="lin" valueType="num">
                                      <p:cBhvr>
                                        <p:cTn id="37" dur="1000" fill="hold"/>
                                        <p:tgtEl>
                                          <p:spTgt spid="66"/>
                                        </p:tgtEl>
                                        <p:attrNameLst>
                                          <p:attrName>ppt_x</p:attrName>
                                        </p:attrNameLst>
                                      </p:cBhvr>
                                      <p:tavLst>
                                        <p:tav tm="0">
                                          <p:val>
                                            <p:strVal val="#ppt_x"/>
                                          </p:val>
                                        </p:tav>
                                        <p:tav tm="100000">
                                          <p:val>
                                            <p:strVal val="#ppt_x"/>
                                          </p:val>
                                        </p:tav>
                                      </p:tavLst>
                                    </p:anim>
                                    <p:anim calcmode="lin" valueType="num">
                                      <p:cBhvr>
                                        <p:cTn id="3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1000"/>
                                        <p:tgtEl>
                                          <p:spTgt spid="67"/>
                                        </p:tgtEl>
                                      </p:cBhvr>
                                    </p:animEffect>
                                    <p:anim calcmode="lin" valueType="num">
                                      <p:cBhvr>
                                        <p:cTn id="49" dur="1000" fill="hold"/>
                                        <p:tgtEl>
                                          <p:spTgt spid="67"/>
                                        </p:tgtEl>
                                        <p:attrNameLst>
                                          <p:attrName>ppt_x</p:attrName>
                                        </p:attrNameLst>
                                      </p:cBhvr>
                                      <p:tavLst>
                                        <p:tav tm="0">
                                          <p:val>
                                            <p:strVal val="#ppt_x"/>
                                          </p:val>
                                        </p:tav>
                                        <p:tav tm="100000">
                                          <p:val>
                                            <p:strVal val="#ppt_x"/>
                                          </p:val>
                                        </p:tav>
                                      </p:tavLst>
                                    </p:anim>
                                    <p:anim calcmode="lin" valueType="num">
                                      <p:cBhvr>
                                        <p:cTn id="5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1000"/>
                                        <p:tgtEl>
                                          <p:spTgt spid="70"/>
                                        </p:tgtEl>
                                      </p:cBhvr>
                                    </p:animEffect>
                                    <p:anim calcmode="lin" valueType="num">
                                      <p:cBhvr>
                                        <p:cTn id="56" dur="1000" fill="hold"/>
                                        <p:tgtEl>
                                          <p:spTgt spid="70"/>
                                        </p:tgtEl>
                                        <p:attrNameLst>
                                          <p:attrName>ppt_x</p:attrName>
                                        </p:attrNameLst>
                                      </p:cBhvr>
                                      <p:tavLst>
                                        <p:tav tm="0">
                                          <p:val>
                                            <p:strVal val="#ppt_x"/>
                                          </p:val>
                                        </p:tav>
                                        <p:tav tm="100000">
                                          <p:val>
                                            <p:strVal val="#ppt_x"/>
                                          </p:val>
                                        </p:tav>
                                      </p:tavLst>
                                    </p:anim>
                                    <p:anim calcmode="lin" valueType="num">
                                      <p:cBhvr>
                                        <p:cTn id="57" dur="1000" fill="hold"/>
                                        <p:tgtEl>
                                          <p:spTgt spid="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1000"/>
                                        <p:tgtEl>
                                          <p:spTgt spid="68"/>
                                        </p:tgtEl>
                                      </p:cBhvr>
                                    </p:animEffect>
                                    <p:anim calcmode="lin" valueType="num">
                                      <p:cBhvr>
                                        <p:cTn id="61" dur="1000" fill="hold"/>
                                        <p:tgtEl>
                                          <p:spTgt spid="68"/>
                                        </p:tgtEl>
                                        <p:attrNameLst>
                                          <p:attrName>ppt_x</p:attrName>
                                        </p:attrNameLst>
                                      </p:cBhvr>
                                      <p:tavLst>
                                        <p:tav tm="0">
                                          <p:val>
                                            <p:strVal val="#ppt_x"/>
                                          </p:val>
                                        </p:tav>
                                        <p:tav tm="100000">
                                          <p:val>
                                            <p:strVal val="#ppt_x"/>
                                          </p:val>
                                        </p:tav>
                                      </p:tavLst>
                                    </p:anim>
                                    <p:anim calcmode="lin" valueType="num">
                                      <p:cBhvr>
                                        <p:cTn id="62"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1000"/>
                                        <p:tgtEl>
                                          <p:spTgt spid="89"/>
                                        </p:tgtEl>
                                      </p:cBhvr>
                                    </p:animEffect>
                                    <p:anim calcmode="lin" valueType="num">
                                      <p:cBhvr>
                                        <p:cTn id="68" dur="1000" fill="hold"/>
                                        <p:tgtEl>
                                          <p:spTgt spid="89"/>
                                        </p:tgtEl>
                                        <p:attrNameLst>
                                          <p:attrName>ppt_x</p:attrName>
                                        </p:attrNameLst>
                                      </p:cBhvr>
                                      <p:tavLst>
                                        <p:tav tm="0">
                                          <p:val>
                                            <p:strVal val="#ppt_x"/>
                                          </p:val>
                                        </p:tav>
                                        <p:tav tm="100000">
                                          <p:val>
                                            <p:strVal val="#ppt_x"/>
                                          </p:val>
                                        </p:tav>
                                      </p:tavLst>
                                    </p:anim>
                                    <p:anim calcmode="lin" valueType="num">
                                      <p:cBhvr>
                                        <p:cTn id="69" dur="1000" fill="hold"/>
                                        <p:tgtEl>
                                          <p:spTgt spid="8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1000"/>
                                        <p:tgtEl>
                                          <p:spTgt spid="88"/>
                                        </p:tgtEl>
                                      </p:cBhvr>
                                    </p:animEffect>
                                    <p:anim calcmode="lin" valueType="num">
                                      <p:cBhvr>
                                        <p:cTn id="73" dur="1000" fill="hold"/>
                                        <p:tgtEl>
                                          <p:spTgt spid="88"/>
                                        </p:tgtEl>
                                        <p:attrNameLst>
                                          <p:attrName>ppt_x</p:attrName>
                                        </p:attrNameLst>
                                      </p:cBhvr>
                                      <p:tavLst>
                                        <p:tav tm="0">
                                          <p:val>
                                            <p:strVal val="#ppt_x"/>
                                          </p:val>
                                        </p:tav>
                                        <p:tav tm="100000">
                                          <p:val>
                                            <p:strVal val="#ppt_x"/>
                                          </p:val>
                                        </p:tav>
                                      </p:tavLst>
                                    </p:anim>
                                    <p:anim calcmode="lin" valueType="num">
                                      <p:cBhvr>
                                        <p:cTn id="7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anim calcmode="lin" valueType="num">
                                      <p:cBhvr>
                                        <p:cTn id="80" dur="1000" fill="hold"/>
                                        <p:tgtEl>
                                          <p:spTgt spid="71"/>
                                        </p:tgtEl>
                                        <p:attrNameLst>
                                          <p:attrName>ppt_x</p:attrName>
                                        </p:attrNameLst>
                                      </p:cBhvr>
                                      <p:tavLst>
                                        <p:tav tm="0">
                                          <p:val>
                                            <p:strVal val="#ppt_x"/>
                                          </p:val>
                                        </p:tav>
                                        <p:tav tm="100000">
                                          <p:val>
                                            <p:strVal val="#ppt_x"/>
                                          </p:val>
                                        </p:tav>
                                      </p:tavLst>
                                    </p:anim>
                                    <p:anim calcmode="lin" valueType="num">
                                      <p:cBhvr>
                                        <p:cTn id="8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1000"/>
                                        <p:tgtEl>
                                          <p:spTgt spid="80"/>
                                        </p:tgtEl>
                                      </p:cBhvr>
                                    </p:animEffect>
                                    <p:anim calcmode="lin" valueType="num">
                                      <p:cBhvr>
                                        <p:cTn id="87" dur="1000" fill="hold"/>
                                        <p:tgtEl>
                                          <p:spTgt spid="80"/>
                                        </p:tgtEl>
                                        <p:attrNameLst>
                                          <p:attrName>ppt_x</p:attrName>
                                        </p:attrNameLst>
                                      </p:cBhvr>
                                      <p:tavLst>
                                        <p:tav tm="0">
                                          <p:val>
                                            <p:strVal val="#ppt_x"/>
                                          </p:val>
                                        </p:tav>
                                        <p:tav tm="100000">
                                          <p:val>
                                            <p:strVal val="#ppt_x"/>
                                          </p:val>
                                        </p:tav>
                                      </p:tavLst>
                                    </p:anim>
                                    <p:anim calcmode="lin" valueType="num">
                                      <p:cBhvr>
                                        <p:cTn id="8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1000"/>
                                        <p:tgtEl>
                                          <p:spTgt spid="84"/>
                                        </p:tgtEl>
                                      </p:cBhvr>
                                    </p:animEffect>
                                    <p:anim calcmode="lin" valueType="num">
                                      <p:cBhvr>
                                        <p:cTn id="94" dur="1000" fill="hold"/>
                                        <p:tgtEl>
                                          <p:spTgt spid="84"/>
                                        </p:tgtEl>
                                        <p:attrNameLst>
                                          <p:attrName>ppt_x</p:attrName>
                                        </p:attrNameLst>
                                      </p:cBhvr>
                                      <p:tavLst>
                                        <p:tav tm="0">
                                          <p:val>
                                            <p:strVal val="#ppt_x"/>
                                          </p:val>
                                        </p:tav>
                                        <p:tav tm="100000">
                                          <p:val>
                                            <p:strVal val="#ppt_x"/>
                                          </p:val>
                                        </p:tav>
                                      </p:tavLst>
                                    </p:anim>
                                    <p:anim calcmode="lin" valueType="num">
                                      <p:cBhvr>
                                        <p:cTn id="9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1000"/>
                                        <p:tgtEl>
                                          <p:spTgt spid="78"/>
                                        </p:tgtEl>
                                      </p:cBhvr>
                                    </p:animEffect>
                                    <p:anim calcmode="lin" valueType="num">
                                      <p:cBhvr>
                                        <p:cTn id="101" dur="1000" fill="hold"/>
                                        <p:tgtEl>
                                          <p:spTgt spid="78"/>
                                        </p:tgtEl>
                                        <p:attrNameLst>
                                          <p:attrName>ppt_x</p:attrName>
                                        </p:attrNameLst>
                                      </p:cBhvr>
                                      <p:tavLst>
                                        <p:tav tm="0">
                                          <p:val>
                                            <p:strVal val="#ppt_x"/>
                                          </p:val>
                                        </p:tav>
                                        <p:tav tm="100000">
                                          <p:val>
                                            <p:strVal val="#ppt_x"/>
                                          </p:val>
                                        </p:tav>
                                      </p:tavLst>
                                    </p:anim>
                                    <p:anim calcmode="lin" valueType="num">
                                      <p:cBhvr>
                                        <p:cTn id="102" dur="1000" fill="hold"/>
                                        <p:tgtEl>
                                          <p:spTgt spid="7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00"/>
                                        <p:tgtEl>
                                          <p:spTgt spid="79"/>
                                        </p:tgtEl>
                                      </p:cBhvr>
                                    </p:animEffect>
                                    <p:anim calcmode="lin" valueType="num">
                                      <p:cBhvr>
                                        <p:cTn id="106" dur="1000" fill="hold"/>
                                        <p:tgtEl>
                                          <p:spTgt spid="79"/>
                                        </p:tgtEl>
                                        <p:attrNameLst>
                                          <p:attrName>ppt_x</p:attrName>
                                        </p:attrNameLst>
                                      </p:cBhvr>
                                      <p:tavLst>
                                        <p:tav tm="0">
                                          <p:val>
                                            <p:strVal val="#ppt_x"/>
                                          </p:val>
                                        </p:tav>
                                        <p:tav tm="100000">
                                          <p:val>
                                            <p:strVal val="#ppt_x"/>
                                          </p:val>
                                        </p:tav>
                                      </p:tavLst>
                                    </p:anim>
                                    <p:anim calcmode="lin" valueType="num">
                                      <p:cBhvr>
                                        <p:cTn id="10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78" grpId="0" animBg="1"/>
      <p:bldP spid="79" grpId="0" animBg="1"/>
      <p:bldP spid="8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6" name="Content Placeholder 2">
            <a:extLst>
              <a:ext uri="{FF2B5EF4-FFF2-40B4-BE49-F238E27FC236}">
                <a16:creationId xmlns:a16="http://schemas.microsoft.com/office/drawing/2014/main" id="{43CE17C9-CA83-432E-A649-C643697306B6}"/>
              </a:ext>
            </a:extLst>
          </p:cNvPr>
          <p:cNvSpPr txBox="1">
            <a:spLocks/>
          </p:cNvSpPr>
          <p:nvPr/>
        </p:nvSpPr>
        <p:spPr>
          <a:xfrm>
            <a:off x="1051363" y="1814764"/>
            <a:ext cx="5293063" cy="2762250"/>
          </a:xfrm>
          <a:prstGeom prst="rect">
            <a:avLst/>
          </a:prstGeom>
        </p:spPr>
        <p:txBody>
          <a:bodyPr vert="horz" lIns="91440" tIns="45720" rIns="91440" bIns="45720" rtlCol="0">
            <a:normAutofit fontScale="850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GB" sz="2200" b="1" dirty="0">
                <a:solidFill>
                  <a:srgbClr val="FF5F00"/>
                </a:solidFill>
                <a:latin typeface="Euphemia"/>
              </a:rPr>
              <a:t>FILTERING AND SORTING</a:t>
            </a:r>
            <a:endParaRPr kumimoji="0" lang="en-GB" sz="2200" b="1" i="0" u="none" strike="noStrike" kern="1200" cap="none" spc="0" normalizeH="0" baseline="0" noProof="0" dirty="0">
              <a:ln>
                <a:noFill/>
              </a:ln>
              <a:solidFill>
                <a:srgbClr val="FF5F00"/>
              </a:solidFill>
              <a:effectLst/>
              <a:uLnTx/>
              <a:uFillTx/>
              <a:latin typeface="Euphemia"/>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WHERE</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0" i="0" u="none" strike="noStrike" kern="1200" cap="none" spc="0" normalizeH="0" baseline="0" noProof="0" dirty="0">
                <a:ln>
                  <a:noFill/>
                </a:ln>
                <a:solidFill>
                  <a:schemeClr val="tx1">
                    <a:lumMod val="75000"/>
                    <a:lumOff val="2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AND &amp; OR</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&gt;=,</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a:t>
            </a: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 OPERATOR(s))</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 CONTAINS (C# string)</a:t>
            </a: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r>
              <a:rPr kumimoji="0" lang="en-GB" sz="2100" b="0" i="0" u="none" strike="noStrike" kern="1200" cap="none" spc="0" normalizeH="0" baseline="0" noProof="0" dirty="0">
                <a:ln>
                  <a:noFill/>
                </a:ln>
                <a:solidFill>
                  <a:srgbClr val="465562"/>
                </a:solidFill>
                <a:effectLst/>
                <a:uLnTx/>
                <a:uFillTx/>
                <a:latin typeface="Euphemia"/>
                <a:ea typeface="+mn-ea"/>
                <a:cs typeface="+mn-cs"/>
              </a:rPr>
              <a:t> </a:t>
            </a: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ORDER BY</a:t>
            </a: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ROWSETS</a:t>
            </a:r>
          </a:p>
          <a:p>
            <a:pPr marL="978408" marR="0" lvl="2"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requires a FETCH</a:t>
            </a:r>
            <a:endPar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a:p>
            <a:pPr marL="612648" marR="0" lvl="1" indent="-246888"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GB"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rPr>
              <a:t>OUTPUTS</a:t>
            </a:r>
            <a:endParaRPr kumimoji="0" lang="pl-PL" sz="2100" b="1" i="0" u="none" strike="noStrike" kern="1200" cap="none" spc="0" normalizeH="0" baseline="0" noProof="0" dirty="0">
              <a:ln>
                <a:noFill/>
              </a:ln>
              <a:solidFill>
                <a:schemeClr val="tx1">
                  <a:lumMod val="65000"/>
                  <a:lumOff val="35000"/>
                </a:schemeClr>
              </a:solidFill>
              <a:effectLst/>
              <a:uLnTx/>
              <a:uFillTx/>
              <a:latin typeface="Euphemia"/>
              <a:ea typeface="+mn-ea"/>
              <a:cs typeface="+mn-cs"/>
            </a:endParaRPr>
          </a:p>
        </p:txBody>
      </p:sp>
      <p:sp>
        <p:nvSpPr>
          <p:cNvPr id="8" name="Content Placeholder 2">
            <a:extLst>
              <a:ext uri="{FF2B5EF4-FFF2-40B4-BE49-F238E27FC236}">
                <a16:creationId xmlns:a16="http://schemas.microsoft.com/office/drawing/2014/main" id="{2C43F652-CAE2-4938-97B8-4D5BC9E93E07}"/>
              </a:ext>
            </a:extLst>
          </p:cNvPr>
          <p:cNvSpPr txBox="1">
            <a:spLocks/>
          </p:cNvSpPr>
          <p:nvPr/>
        </p:nvSpPr>
        <p:spPr>
          <a:xfrm>
            <a:off x="6785413" y="1814764"/>
            <a:ext cx="6178112" cy="48146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kumimoji="0" lang="en-GB" sz="2000" b="1" i="0" u="none" strike="noStrike" kern="1200" cap="none" spc="0" normalizeH="0" baseline="0" noProof="0" dirty="0">
                <a:ln>
                  <a:noFill/>
                </a:ln>
                <a:solidFill>
                  <a:srgbClr val="FF5F00"/>
                </a:solidFill>
                <a:effectLst/>
                <a:uLnTx/>
                <a:uFillTx/>
                <a:latin typeface="Euphemia"/>
              </a:rPr>
              <a:t>JOINS</a:t>
            </a:r>
            <a:endParaRPr kumimoji="0" lang="en-GB" sz="2200" b="1" i="0" u="none" strike="noStrike" kern="1200" cap="none" spc="0" normalizeH="0" baseline="0" noProof="0" dirty="0">
              <a:ln>
                <a:noFill/>
              </a:ln>
              <a:solidFill>
                <a:srgbClr val="FF5F00"/>
              </a:solidFill>
              <a:effectLst/>
              <a:uLnTx/>
              <a:uFillTx/>
              <a:latin typeface="Euphemia"/>
            </a:endParaRP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INNER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FULL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OUTER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CROSS 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SEMIJOIN </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LEFT ANTISEMIJOIN</a:t>
            </a:r>
          </a:p>
          <a:p>
            <a:pPr marL="96012" lvl="0">
              <a:lnSpc>
                <a:spcPct val="70000"/>
              </a:lnSpc>
              <a:buFont typeface="Wingdings" panose="05000000000000000000" pitchFamily="2" charset="2"/>
              <a:buChar char="§"/>
            </a:pPr>
            <a:r>
              <a:rPr lang="en-US" sz="1800" b="1" dirty="0">
                <a:solidFill>
                  <a:schemeClr val="tx1">
                    <a:lumMod val="65000"/>
                    <a:lumOff val="35000"/>
                  </a:schemeClr>
                </a:solidFill>
                <a:latin typeface="Euphemia"/>
              </a:rPr>
              <a:t>RIGHT ANTISEMIJOIN</a:t>
            </a:r>
          </a:p>
          <a:p>
            <a:pPr marL="0" lvl="0" indent="0">
              <a:buNone/>
            </a:pPr>
            <a:endParaRPr kumimoji="0" lang="en-GB" sz="2200" b="1" i="0" u="none" strike="noStrike" kern="1200" cap="none" spc="0" normalizeH="0" baseline="0" noProof="0" dirty="0">
              <a:ln>
                <a:noFill/>
              </a:ln>
              <a:solidFill>
                <a:srgbClr val="EF942F"/>
              </a:solidFill>
              <a:effectLst/>
              <a:uLnTx/>
              <a:uFillTx/>
              <a:latin typeface="Euphemia"/>
            </a:endParaRPr>
          </a:p>
        </p:txBody>
      </p:sp>
    </p:spTree>
    <p:extLst>
      <p:ext uri="{BB962C8B-B14F-4D97-AF65-F5344CB8AC3E}">
        <p14:creationId xmlns:p14="http://schemas.microsoft.com/office/powerpoint/2010/main" val="4214192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a:t>
            </a:r>
          </a:p>
        </p:txBody>
      </p:sp>
      <p:sp>
        <p:nvSpPr>
          <p:cNvPr id="7" name="Content Placeholder 2">
            <a:extLst>
              <a:ext uri="{FF2B5EF4-FFF2-40B4-BE49-F238E27FC236}">
                <a16:creationId xmlns:a16="http://schemas.microsoft.com/office/drawing/2014/main" id="{BA078821-B942-4E36-AF67-9D6566F7CB60}"/>
              </a:ext>
            </a:extLst>
          </p:cNvPr>
          <p:cNvSpPr txBox="1">
            <a:spLocks/>
          </p:cNvSpPr>
          <p:nvPr/>
        </p:nvSpPr>
        <p:spPr>
          <a:xfrm>
            <a:off x="1184713" y="3896228"/>
            <a:ext cx="6043210" cy="1823786"/>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en-US" sz="2200" b="1" dirty="0">
                <a:solidFill>
                  <a:srgbClr val="FF5F00"/>
                </a:solidFill>
                <a:latin typeface="Euphemia"/>
              </a:rPr>
              <a:t>RANKING FUNCTIONS</a:t>
            </a:r>
          </a:p>
          <a:p>
            <a:pPr>
              <a:buFont typeface="Wingdings" panose="05000000000000000000" pitchFamily="2" charset="2"/>
              <a:buChar char="§"/>
            </a:pPr>
            <a:r>
              <a:rPr lang="en-US" sz="1900" b="1" dirty="0">
                <a:solidFill>
                  <a:schemeClr val="tx1">
                    <a:lumMod val="65000"/>
                    <a:lumOff val="35000"/>
                  </a:schemeClr>
                </a:solidFill>
                <a:latin typeface="Euphemia"/>
              </a:rPr>
              <a:t>RANK</a:t>
            </a:r>
          </a:p>
          <a:p>
            <a:pPr>
              <a:buFont typeface="Wingdings" panose="05000000000000000000" pitchFamily="2" charset="2"/>
              <a:buChar char="§"/>
            </a:pPr>
            <a:r>
              <a:rPr lang="en-US" sz="1900" b="1" dirty="0">
                <a:solidFill>
                  <a:schemeClr val="tx1">
                    <a:lumMod val="65000"/>
                    <a:lumOff val="35000"/>
                  </a:schemeClr>
                </a:solidFill>
                <a:latin typeface="Euphemia"/>
              </a:rPr>
              <a:t>DENSE_RANK</a:t>
            </a:r>
          </a:p>
          <a:p>
            <a:pPr>
              <a:buFont typeface="Wingdings" panose="05000000000000000000" pitchFamily="2" charset="2"/>
              <a:buChar char="§"/>
            </a:pPr>
            <a:r>
              <a:rPr lang="en-US" sz="1900" b="1" dirty="0">
                <a:solidFill>
                  <a:schemeClr val="tx1">
                    <a:lumMod val="65000"/>
                    <a:lumOff val="35000"/>
                  </a:schemeClr>
                </a:solidFill>
                <a:latin typeface="Euphemia"/>
              </a:rPr>
              <a:t>NTILE</a:t>
            </a:r>
          </a:p>
          <a:p>
            <a:pPr>
              <a:buFont typeface="Wingdings" panose="05000000000000000000" pitchFamily="2" charset="2"/>
              <a:buChar char="§"/>
            </a:pPr>
            <a:r>
              <a:rPr lang="en-US" sz="1900" b="1" dirty="0">
                <a:solidFill>
                  <a:schemeClr val="tx1">
                    <a:lumMod val="65000"/>
                    <a:lumOff val="35000"/>
                  </a:schemeClr>
                </a:solidFill>
                <a:latin typeface="Euphemia"/>
              </a:rPr>
              <a:t>ROW_NUMBER</a:t>
            </a: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
        <p:nvSpPr>
          <p:cNvPr id="3" name="Rectangle 2">
            <a:extLst>
              <a:ext uri="{FF2B5EF4-FFF2-40B4-BE49-F238E27FC236}">
                <a16:creationId xmlns:a16="http://schemas.microsoft.com/office/drawing/2014/main" id="{C9879378-C6C4-4374-A67F-493514B624F4}"/>
              </a:ext>
            </a:extLst>
          </p:cNvPr>
          <p:cNvSpPr/>
          <p:nvPr/>
        </p:nvSpPr>
        <p:spPr>
          <a:xfrm>
            <a:off x="6810375" y="1978575"/>
            <a:ext cx="6096000" cy="2174954"/>
          </a:xfrm>
          <a:prstGeom prst="rect">
            <a:avLst/>
          </a:prstGeom>
        </p:spPr>
        <p:txBody>
          <a:bodyPr>
            <a:spAutoFit/>
          </a:bodyPr>
          <a:lstStyle/>
          <a:p>
            <a:pPr marL="178308" indent="-342900">
              <a:lnSpc>
                <a:spcPct val="70000"/>
              </a:lnSpc>
              <a:spcBef>
                <a:spcPts val="1400"/>
              </a:spcBef>
            </a:pPr>
            <a:r>
              <a:rPr lang="pl-PL" sz="2000" b="1" dirty="0">
                <a:solidFill>
                  <a:srgbClr val="FF5F00"/>
                </a:solidFill>
                <a:latin typeface="Euphemia"/>
              </a:rPr>
              <a:t>ANALIYTIC WINDOW FUNCTIONS</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PERCENT_RANK</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PERCENTILE_CONT</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PERCENTILE_DISC</a:t>
            </a:r>
          </a:p>
          <a:p>
            <a:pPr lvl="1">
              <a:lnSpc>
                <a:spcPct val="70000"/>
              </a:lnSpc>
              <a:spcBef>
                <a:spcPts val="1400"/>
              </a:spcBef>
              <a:buFont typeface="Wingdings" panose="05000000000000000000" pitchFamily="2" charset="2"/>
              <a:buChar char="§"/>
            </a:pPr>
            <a:r>
              <a:rPr lang="en-GB" b="1" dirty="0">
                <a:solidFill>
                  <a:schemeClr val="tx1">
                    <a:lumMod val="65000"/>
                    <a:lumOff val="35000"/>
                  </a:schemeClr>
                </a:solidFill>
                <a:latin typeface="Euphemia"/>
              </a:rPr>
              <a:t>CUME_DIST</a:t>
            </a:r>
          </a:p>
        </p:txBody>
      </p:sp>
      <p:sp>
        <p:nvSpPr>
          <p:cNvPr id="9" name="Content Placeholder 2">
            <a:extLst>
              <a:ext uri="{FF2B5EF4-FFF2-40B4-BE49-F238E27FC236}">
                <a16:creationId xmlns:a16="http://schemas.microsoft.com/office/drawing/2014/main" id="{692BF62F-A8BB-46E2-8A5F-1CD156FCB841}"/>
              </a:ext>
            </a:extLst>
          </p:cNvPr>
          <p:cNvSpPr txBox="1">
            <a:spLocks/>
          </p:cNvSpPr>
          <p:nvPr/>
        </p:nvSpPr>
        <p:spPr>
          <a:xfrm>
            <a:off x="1184713" y="1963156"/>
            <a:ext cx="6043210" cy="182378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l-PL" sz="2000" b="1" dirty="0">
                <a:solidFill>
                  <a:srgbClr val="FF5F00"/>
                </a:solidFill>
                <a:latin typeface="Euphemia"/>
              </a:rPr>
              <a:t>AGGREGATIONS</a:t>
            </a:r>
            <a:r>
              <a:rPr lang="pl-PL" sz="2000" dirty="0"/>
              <a:t> </a:t>
            </a:r>
            <a:endParaRPr lang="en-GB" sz="2000" dirty="0"/>
          </a:p>
          <a:p>
            <a:pPr lvl="0">
              <a:buFont typeface="Wingdings" panose="05000000000000000000" pitchFamily="2" charset="2"/>
              <a:buChar char="§"/>
            </a:pPr>
            <a:r>
              <a:rPr lang="pl-PL" sz="1900" b="1" dirty="0">
                <a:solidFill>
                  <a:schemeClr val="tx1">
                    <a:lumMod val="65000"/>
                    <a:lumOff val="35000"/>
                  </a:schemeClr>
                </a:solidFill>
                <a:latin typeface="Euphemia"/>
              </a:rPr>
              <a:t>GROUP BY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HAVING </a:t>
            </a:r>
          </a:p>
          <a:p>
            <a:pPr>
              <a:lnSpc>
                <a:spcPct val="70000"/>
              </a:lnSpc>
              <a:buFont typeface="Wingdings" panose="05000000000000000000" pitchFamily="2" charset="2"/>
              <a:buChar char="§"/>
            </a:pPr>
            <a:r>
              <a:rPr lang="pl-PL" sz="1900" b="1" dirty="0">
                <a:solidFill>
                  <a:schemeClr val="tx1">
                    <a:lumMod val="65000"/>
                    <a:lumOff val="35000"/>
                  </a:schemeClr>
                </a:solidFill>
                <a:latin typeface="Euphemia"/>
              </a:rPr>
              <a:t>MAX</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MIN</a:t>
            </a:r>
            <a:r>
              <a:rPr lang="en-GB" sz="1900" b="1" dirty="0">
                <a:solidFill>
                  <a:schemeClr val="tx1">
                    <a:lumMod val="65000"/>
                    <a:lumOff val="35000"/>
                  </a:schemeClr>
                </a:solidFill>
                <a:latin typeface="Euphemia"/>
              </a:rPr>
              <a:t> ,</a:t>
            </a:r>
            <a:r>
              <a:rPr lang="pl-PL" sz="1900" b="1" dirty="0">
                <a:solidFill>
                  <a:schemeClr val="tx1">
                    <a:lumMod val="65000"/>
                    <a:lumOff val="35000"/>
                  </a:schemeClr>
                </a:solidFill>
                <a:latin typeface="Euphemia"/>
              </a:rPr>
              <a:t>SUM</a:t>
            </a:r>
            <a:r>
              <a:rPr lang="en-GB" sz="1900" b="1" dirty="0">
                <a:solidFill>
                  <a:schemeClr val="tx1">
                    <a:lumMod val="65000"/>
                    <a:lumOff val="35000"/>
                  </a:schemeClr>
                </a:solidFill>
                <a:latin typeface="Euphemia"/>
              </a:rPr>
              <a:t>,COUNT, ARRAY_AGG</a:t>
            </a:r>
            <a:endParaRPr lang="pl-PL" sz="1900" b="1" dirty="0">
              <a:solidFill>
                <a:schemeClr val="tx1">
                  <a:lumMod val="65000"/>
                  <a:lumOff val="35000"/>
                </a:schemeClr>
              </a:solidFill>
              <a:latin typeface="Euphemia"/>
            </a:endParaRPr>
          </a:p>
          <a:p>
            <a:pPr marL="0" lvl="0" indent="0">
              <a:buNone/>
            </a:pPr>
            <a:endParaRPr kumimoji="0" lang="en-GB" sz="2000" b="1"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85212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ea typeface="+mj-ea"/>
                <a:cs typeface="+mj-cs"/>
              </a:rPr>
              <a:t>Azure Data Factory (V2)</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119"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3649982" y="2884235"/>
            <a:ext cx="1890069" cy="1089529"/>
          </a:xfrm>
          <a:prstGeom prst="rect">
            <a:avLst/>
          </a:prstGeom>
          <a:noFill/>
        </p:spPr>
        <p:txBody>
          <a:bodyPr wrap="none" rtlCol="0">
            <a:spAutoFit/>
          </a:bodyPr>
          <a:lstStyle/>
          <a:p>
            <a:pPr>
              <a:lnSpc>
                <a:spcPct val="90000"/>
              </a:lnSpc>
              <a:spcBef>
                <a:spcPts val="750"/>
              </a:spcBef>
            </a:pPr>
            <a:r>
              <a:rPr lang="en-GB" sz="7200" b="1" spc="-38" dirty="0">
                <a:solidFill>
                  <a:srgbClr val="FF7100"/>
                </a:solidFill>
                <a:latin typeface="Calibri Light" panose="020F0302020204030204"/>
              </a:rPr>
              <a:t>Q&amp;A</a:t>
            </a:r>
            <a:endParaRPr lang="pl-PL" sz="7200" b="1" spc="-38" dirty="0">
              <a:solidFill>
                <a:srgbClr val="FF7100"/>
              </a:solidFill>
              <a:latin typeface="Calibri Light" panose="020F0302020204030204"/>
            </a:endParaRPr>
          </a:p>
        </p:txBody>
      </p:sp>
      <p:sp>
        <p:nvSpPr>
          <p:cNvPr id="2" name="Title 1">
            <a:extLst>
              <a:ext uri="{FF2B5EF4-FFF2-40B4-BE49-F238E27FC236}">
                <a16:creationId xmlns:a16="http://schemas.microsoft.com/office/drawing/2014/main" id="{8BCEDDC3-C56A-4D35-A848-437DE27303EE}"/>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716141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773682" y="2895778"/>
            <a:ext cx="4746364" cy="1089529"/>
          </a:xfrm>
          <a:prstGeom prst="rect">
            <a:avLst/>
          </a:prstGeom>
          <a:noFill/>
        </p:spPr>
        <p:txBody>
          <a:bodyPr wrap="none" rtlCol="0">
            <a:spAutoFit/>
          </a:bodyPr>
          <a:lstStyle/>
          <a:p>
            <a:pPr>
              <a:lnSpc>
                <a:spcPct val="90000"/>
              </a:lnSpc>
              <a:spcBef>
                <a:spcPts val="750"/>
              </a:spcBef>
            </a:pPr>
            <a:r>
              <a:rPr lang="en-GB" sz="7200" b="1" spc="-38" dirty="0">
                <a:solidFill>
                  <a:srgbClr val="FF7100"/>
                </a:solidFill>
                <a:latin typeface="Calibri Light" panose="020F0302020204030204"/>
              </a:rPr>
              <a:t>THANK YOU!</a:t>
            </a:r>
            <a:endParaRPr lang="pl-PL" sz="7200" b="1" spc="-38" dirty="0">
              <a:solidFill>
                <a:srgbClr val="FF7100"/>
              </a:solidFill>
              <a:latin typeface="Calibri Light" panose="020F0302020204030204"/>
            </a:endParaRPr>
          </a:p>
        </p:txBody>
      </p:sp>
      <p:sp>
        <p:nvSpPr>
          <p:cNvPr id="3" name="Title 2">
            <a:extLst>
              <a:ext uri="{FF2B5EF4-FFF2-40B4-BE49-F238E27FC236}">
                <a16:creationId xmlns:a16="http://schemas.microsoft.com/office/drawing/2014/main" id="{E8E2B6C9-2351-46C6-BFC8-58A2C83811BB}"/>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58078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sz="4600" b="1" dirty="0">
                <a:solidFill>
                  <a:srgbClr val="FF5F00"/>
                </a:solidFill>
              </a:rPr>
              <a:t>VVVVs</a:t>
            </a:r>
            <a:endParaRPr lang="en-US" sz="4600" b="1" dirty="0">
              <a:solidFill>
                <a:srgbClr val="FF5F00"/>
              </a:solidFill>
            </a:endParaRPr>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12862</TotalTime>
  <Words>2975</Words>
  <Application>Microsoft Office PowerPoint</Application>
  <PresentationFormat>Widescreen</PresentationFormat>
  <Paragraphs>596</Paragraphs>
  <Slides>68</Slides>
  <Notes>30</Notes>
  <HiddenSlides>2</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2"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360</cp:revision>
  <dcterms:created xsi:type="dcterms:W3CDTF">2016-06-22T10:14:21Z</dcterms:created>
  <dcterms:modified xsi:type="dcterms:W3CDTF">2019-01-26T07:42:31Z</dcterms:modified>
</cp:coreProperties>
</file>